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80" r:id="rId4"/>
    <p:sldId id="283" r:id="rId5"/>
    <p:sldId id="261" r:id="rId6"/>
    <p:sldId id="262" r:id="rId7"/>
    <p:sldId id="263" r:id="rId8"/>
    <p:sldId id="279" r:id="rId9"/>
    <p:sldId id="282" r:id="rId10"/>
    <p:sldId id="264" r:id="rId11"/>
    <p:sldId id="266" r:id="rId12"/>
    <p:sldId id="267" r:id="rId13"/>
    <p:sldId id="268" r:id="rId14"/>
    <p:sldId id="269" r:id="rId15"/>
    <p:sldId id="270" r:id="rId16"/>
    <p:sldId id="271" r:id="rId17"/>
    <p:sldId id="276" r:id="rId18"/>
    <p:sldId id="278" r:id="rId19"/>
    <p:sldId id="277" r:id="rId20"/>
    <p:sldId id="273" r:id="rId21"/>
    <p:sldId id="274" r:id="rId22"/>
    <p:sldId id="275"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734" y="-5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1"/>
            <a:ext cx="8534400" cy="4419600"/>
          </a:xfrm>
          <a:prstGeom prst="rect">
            <a:avLst/>
          </a:prstGeom>
        </p:spPr>
        <p:txBody>
          <a:bodyPr/>
          <a:lstStyle>
            <a:lvl1pPr>
              <a:defRPr spc="0">
                <a:solidFill>
                  <a:schemeClr val="bg1"/>
                </a:solidFill>
                <a:latin typeface="Arial"/>
                <a:cs typeface="Arial"/>
              </a:defRPr>
            </a:lvl1pPr>
            <a:lvl2pPr>
              <a:defRPr spc="0">
                <a:solidFill>
                  <a:schemeClr val="bg1"/>
                </a:solidFill>
                <a:latin typeface="Arial"/>
                <a:cs typeface="Arial"/>
              </a:defRPr>
            </a:lvl2pPr>
            <a:lvl3pPr>
              <a:defRPr spc="0">
                <a:solidFill>
                  <a:schemeClr val="bg1"/>
                </a:solidFill>
                <a:latin typeface="Arial"/>
                <a:cs typeface="Arial"/>
              </a:defRPr>
            </a:lvl3pPr>
            <a:lvl4pPr>
              <a:defRPr spc="0">
                <a:solidFill>
                  <a:schemeClr val="bg1"/>
                </a:solidFill>
                <a:latin typeface="Arial"/>
                <a:cs typeface="Arial"/>
              </a:defRPr>
            </a:lvl4pPr>
            <a:lvl5pPr>
              <a:defRPr spc="0">
                <a:solidFill>
                  <a:schemeClr val="bg1"/>
                </a:solidFill>
                <a:latin typeface="Arial"/>
                <a:cs typeface="Aria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BED549-74EB-F442-B278-72F96324139B}"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A6D3-8D0C-FC48-9521-77D6AF043A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white.jpg"/>
          <p:cNvPicPr>
            <a:picLocks noChangeAspect="1"/>
          </p:cNvPicPr>
          <p:nvPr/>
        </p:nvPicPr>
        <p:blipFill>
          <a:blip r:embed="rId13"/>
          <a:stretch>
            <a:fillRect/>
          </a:stretch>
        </p:blipFill>
        <p:spPr>
          <a:xfrm>
            <a:off x="-201930" y="0"/>
            <a:ext cx="9498330" cy="6858000"/>
          </a:xfrm>
          <a:prstGeom prst="rect">
            <a:avLst/>
          </a:prstGeom>
        </p:spPr>
      </p:pic>
      <p:sp>
        <p:nvSpPr>
          <p:cNvPr id="2" name="Title Placeholder 1"/>
          <p:cNvSpPr>
            <a:spLocks noGrp="1"/>
          </p:cNvSpPr>
          <p:nvPr>
            <p:ph type="title"/>
          </p:nvPr>
        </p:nvSpPr>
        <p:spPr>
          <a:xfrm>
            <a:off x="457200" y="1676400"/>
            <a:ext cx="8229600" cy="1143000"/>
          </a:xfrm>
          <a:prstGeom prst="rect">
            <a:avLst/>
          </a:prstGeom>
        </p:spPr>
        <p:txBody>
          <a:bodyPr vert="horz" lIns="91440" tIns="45720" rIns="91440" bIns="45720" rtlCol="0" anchor="ctr">
            <a:normAutofit/>
          </a:bodyPr>
          <a:lstStyle/>
          <a:p>
            <a:r>
              <a:rPr lang="en-AU" dirty="0" smtClean="0"/>
              <a:t>Presentation Title</a:t>
            </a:r>
            <a:br>
              <a:rPr lang="en-AU" dirty="0" smtClean="0"/>
            </a:br>
            <a:r>
              <a:rPr lang="en-AU" dirty="0" smtClean="0"/>
              <a:t>2 Lines</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BED549-74EB-F442-B278-72F96324139B}" type="datetimeFigureOut">
              <a:rPr lang="en-US" smtClean="0"/>
              <a:pPr/>
              <a:t>10/27/2011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0A6D3-8D0C-FC48-9521-77D6AF043AF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2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sas.elluminate.com/m.jnlp?sid=voffice1&amp;password=M.D7C0C5E5660C1A83E6EFCF0E191BAA" TargetMode="External"/><Relationship Id="rId2" Type="http://schemas.openxmlformats.org/officeDocument/2006/relationships/hyperlink" Target="http://www.flexiblelearning.net.au/content/NVELS-funding-opportunities-jan-jun+2012"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ww.dbcde.gov.au/funding_and_programs" TargetMode="External"/><Relationship Id="rId2" Type="http://schemas.openxmlformats.org/officeDocument/2006/relationships/hyperlink" Target="http://www.flexiblelearning.net.au/content/NVELS-funding-opportunities-jan-jun+2012" TargetMode="External"/><Relationship Id="rId1" Type="http://schemas.openxmlformats.org/officeDocument/2006/relationships/slideLayout" Target="../slideLayouts/slideLayout1.xml"/><Relationship Id="rId5" Type="http://schemas.openxmlformats.org/officeDocument/2006/relationships/hyperlink" Target="http://nbne-learning.wikispaces.com/" TargetMode="External"/><Relationship Id="rId4" Type="http://schemas.openxmlformats.org/officeDocument/2006/relationships/hyperlink" Target="http://www.minister.dbcde.gov.au/media/media_releases/2011/269"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flickr.com/photos/nasacommons/4940991710/"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flexiblelearning.net.au/" TargetMode="External"/><Relationship Id="rId2" Type="http://schemas.openxmlformats.org/officeDocument/2006/relationships/hyperlink" Target="mailto:fiona.huskinson@skills.tas.gov.au" TargetMode="External"/><Relationship Id="rId1" Type="http://schemas.openxmlformats.org/officeDocument/2006/relationships/slideLayout" Target="../slideLayouts/slideLayout1.xml"/><Relationship Id="rId5" Type="http://schemas.openxmlformats.org/officeDocument/2006/relationships/hyperlink" Target="http://www.flexiblelearning.net.au/content/state-and-territory-activities" TargetMode="External"/><Relationship Id="rId4" Type="http://schemas.openxmlformats.org/officeDocument/2006/relationships/hyperlink" Target="mailto:melanie.doriean@det.nsw.edu.au"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flickrcc.trainingo2.net/www.flickr.com/photos/93382027@N00/80959145" TargetMode="External"/><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hyperlink" Target="http://creativecommons.org/licenses/by-nc-sa/2.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nbnco.com.au/our-network/index.html" TargetMode="External"/><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5800" y="2130425"/>
            <a:ext cx="7772400" cy="1470025"/>
          </a:xfrm>
        </p:spPr>
        <p:txBody>
          <a:bodyPr>
            <a:noAutofit/>
          </a:bodyPr>
          <a:lstStyle/>
          <a:p>
            <a:pPr algn="ctr"/>
            <a:r>
              <a:rPr lang="en-AU" b="1" dirty="0">
                <a:solidFill>
                  <a:schemeClr val="tx2">
                    <a:lumMod val="60000"/>
                    <a:lumOff val="40000"/>
                  </a:schemeClr>
                </a:solidFill>
              </a:rPr>
              <a:t>Welcome</a:t>
            </a:r>
            <a:br>
              <a:rPr lang="en-AU" b="1" dirty="0">
                <a:solidFill>
                  <a:schemeClr val="tx2">
                    <a:lumMod val="60000"/>
                    <a:lumOff val="40000"/>
                  </a:schemeClr>
                </a:solidFill>
              </a:rPr>
            </a:br>
            <a:r>
              <a:rPr lang="en-AU" b="1" dirty="0">
                <a:solidFill>
                  <a:schemeClr val="tx2">
                    <a:lumMod val="60000"/>
                    <a:lumOff val="40000"/>
                  </a:schemeClr>
                </a:solidFill>
              </a:rPr>
              <a:t>National Broadband Network (NBN)</a:t>
            </a:r>
            <a:br>
              <a:rPr lang="en-AU" b="1" dirty="0">
                <a:solidFill>
                  <a:schemeClr val="tx2">
                    <a:lumMod val="60000"/>
                    <a:lumOff val="40000"/>
                  </a:schemeClr>
                </a:solidFill>
              </a:rPr>
            </a:br>
            <a:r>
              <a:rPr lang="en-AU" b="1" dirty="0">
                <a:solidFill>
                  <a:schemeClr val="tx2">
                    <a:lumMod val="60000"/>
                    <a:lumOff val="40000"/>
                  </a:schemeClr>
                </a:solidFill>
              </a:rPr>
              <a:t>E-Learning Program</a:t>
            </a:r>
            <a:endParaRPr lang="en-AU" dirty="0"/>
          </a:p>
        </p:txBody>
      </p:sp>
      <p:sp>
        <p:nvSpPr>
          <p:cNvPr id="3" name="Subtitle 2"/>
          <p:cNvSpPr>
            <a:spLocks noGrp="1"/>
          </p:cNvSpPr>
          <p:nvPr>
            <p:ph type="subTitle" idx="4294967295"/>
          </p:nvPr>
        </p:nvSpPr>
        <p:spPr>
          <a:xfrm>
            <a:off x="1371600" y="3886200"/>
            <a:ext cx="6400800" cy="1752600"/>
          </a:xfrm>
          <a:prstGeom prst="rect">
            <a:avLst/>
          </a:prstGeom>
        </p:spPr>
        <p:txBody>
          <a:bodyPr/>
          <a:lstStyle/>
          <a:p>
            <a:pPr marL="0" indent="0" algn="ctr">
              <a:buNone/>
            </a:pPr>
            <a:r>
              <a:rPr lang="en-AU" b="1" dirty="0">
                <a:solidFill>
                  <a:schemeClr val="tx2">
                    <a:lumMod val="60000"/>
                    <a:lumOff val="40000"/>
                  </a:schemeClr>
                </a:solidFill>
              </a:rPr>
              <a:t>Information for Applicants</a:t>
            </a:r>
          </a:p>
          <a:p>
            <a:endParaRPr lang="en-AU" dirty="0"/>
          </a:p>
        </p:txBody>
      </p:sp>
    </p:spTree>
    <p:extLst>
      <p:ext uri="{BB962C8B-B14F-4D97-AF65-F5344CB8AC3E}">
        <p14:creationId xmlns:p14="http://schemas.microsoft.com/office/powerpoint/2010/main" val="2646194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95288" y="476250"/>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What you need to know</a:t>
            </a:r>
            <a:endParaRPr lang="en-AU" dirty="0" smtClean="0"/>
          </a:p>
        </p:txBody>
      </p:sp>
      <p:sp>
        <p:nvSpPr>
          <p:cNvPr id="3" name="Content Placeholder 2"/>
          <p:cNvSpPr txBox="1">
            <a:spLocks/>
          </p:cNvSpPr>
          <p:nvPr/>
        </p:nvSpPr>
        <p:spPr>
          <a:xfrm>
            <a:off x="457200" y="1268760"/>
            <a:ext cx="8229600" cy="4713288"/>
          </a:xfrm>
          <a:prstGeom prst="rect">
            <a:avLst/>
          </a:prstGeom>
        </p:spPr>
        <p:txBody>
          <a:bodyPr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endParaRPr lang="en-AU" sz="1900" dirty="0" smtClean="0"/>
          </a:p>
          <a:p>
            <a:pPr>
              <a:buFont typeface="Arial" pitchFamily="34" charset="0"/>
              <a:buChar char="•"/>
              <a:defRPr/>
            </a:pPr>
            <a:r>
              <a:rPr lang="en-AU" sz="2600" dirty="0" smtClean="0"/>
              <a:t>$25,000 to $50,000 (plus GST) for projects</a:t>
            </a:r>
            <a:r>
              <a:rPr lang="en-AU" sz="2600" b="1" dirty="0" smtClean="0"/>
              <a:t> </a:t>
            </a:r>
          </a:p>
          <a:p>
            <a:pPr>
              <a:buFont typeface="Arial" pitchFamily="34" charset="0"/>
              <a:buChar char="•"/>
              <a:defRPr/>
            </a:pPr>
            <a:r>
              <a:rPr lang="en-AU" sz="2600" dirty="0" smtClean="0"/>
              <a:t>Projects run from January to June 2012</a:t>
            </a:r>
          </a:p>
          <a:p>
            <a:pPr>
              <a:buFont typeface="Arial" pitchFamily="34" charset="0"/>
              <a:buChar char="•"/>
              <a:defRPr/>
            </a:pPr>
            <a:r>
              <a:rPr lang="en-AU" sz="2600" dirty="0" smtClean="0"/>
              <a:t>Projects must focus on improved learner outcomes</a:t>
            </a:r>
          </a:p>
          <a:p>
            <a:pPr>
              <a:buFont typeface="Arial" pitchFamily="34" charset="0"/>
              <a:buChar char="•"/>
              <a:defRPr/>
            </a:pPr>
            <a:r>
              <a:rPr lang="en-AU" sz="2600" dirty="0" smtClean="0"/>
              <a:t>include a minimum of 10 learners, with larger numbers of learners preferred</a:t>
            </a:r>
          </a:p>
          <a:p>
            <a:pPr>
              <a:lnSpc>
                <a:spcPct val="120000"/>
              </a:lnSpc>
              <a:buFont typeface="Arial" pitchFamily="34" charset="0"/>
              <a:buChar char="•"/>
              <a:defRPr/>
            </a:pPr>
            <a:r>
              <a:rPr lang="en-AU" sz="2600" dirty="0" smtClean="0"/>
              <a:t>Projects must use NBN pilot sites (Stage 1)</a:t>
            </a:r>
          </a:p>
          <a:p>
            <a:pPr>
              <a:lnSpc>
                <a:spcPct val="120000"/>
              </a:lnSpc>
              <a:buFont typeface="Arial" pitchFamily="34" charset="0"/>
              <a:buChar char="•"/>
              <a:defRPr/>
            </a:pPr>
            <a:r>
              <a:rPr lang="en-AU" sz="2600" dirty="0" smtClean="0"/>
              <a:t>Projects can be across state borders </a:t>
            </a:r>
          </a:p>
          <a:p>
            <a:pPr>
              <a:buFont typeface="Arial" pitchFamily="34" charset="0"/>
              <a:buChar char="•"/>
              <a:defRPr/>
            </a:pPr>
            <a:r>
              <a:rPr lang="en-AU" sz="2600" dirty="0" smtClean="0"/>
              <a:t>Projects should consist of recognised training which may include: </a:t>
            </a:r>
          </a:p>
          <a:p>
            <a:pPr lvl="1">
              <a:buFont typeface="Arial" pitchFamily="34" charset="0"/>
              <a:buChar char="–"/>
              <a:defRPr/>
            </a:pPr>
            <a:r>
              <a:rPr lang="en-AU" sz="2600" dirty="0" smtClean="0"/>
              <a:t>Industry recognised competencies* </a:t>
            </a:r>
            <a:r>
              <a:rPr lang="en-AU" sz="2600" i="1" dirty="0" smtClean="0"/>
              <a:t>and/or</a:t>
            </a:r>
            <a:r>
              <a:rPr lang="en-AU" sz="2600" dirty="0" smtClean="0"/>
              <a:t> </a:t>
            </a:r>
          </a:p>
          <a:p>
            <a:pPr lvl="1">
              <a:buFont typeface="Arial" pitchFamily="34" charset="0"/>
              <a:buChar char="–"/>
              <a:defRPr/>
            </a:pPr>
            <a:r>
              <a:rPr lang="en-AU" sz="2600" dirty="0" smtClean="0"/>
              <a:t>Nationally recognised units of competence </a:t>
            </a:r>
          </a:p>
          <a:p>
            <a:pPr marL="0" indent="0">
              <a:buFont typeface="Arial" pitchFamily="34" charset="0"/>
              <a:buNone/>
              <a:defRPr/>
            </a:pPr>
            <a:endParaRPr lang="en-AU" sz="1800" dirty="0" smtClean="0"/>
          </a:p>
          <a:p>
            <a:pPr marL="0" indent="0">
              <a:buFont typeface="Arial" pitchFamily="34" charset="0"/>
              <a:buNone/>
              <a:defRPr/>
            </a:pPr>
            <a:r>
              <a:rPr lang="en-AU" sz="1800" dirty="0" smtClean="0"/>
              <a:t>*Applicants should provide evidence of the acceptance and relevance of Industry Based Competencies that are not on the national register</a:t>
            </a:r>
          </a:p>
          <a:p>
            <a:pPr>
              <a:lnSpc>
                <a:spcPct val="120000"/>
              </a:lnSpc>
              <a:buFont typeface="Arial" pitchFamily="34" charset="0"/>
              <a:buChar char="•"/>
              <a:defRPr/>
            </a:pPr>
            <a:endParaRPr lang="en-AU" sz="2400" dirty="0" smtClean="0"/>
          </a:p>
          <a:p>
            <a:pPr>
              <a:lnSpc>
                <a:spcPct val="120000"/>
              </a:lnSpc>
              <a:buFont typeface="Arial" pitchFamily="34" charset="0"/>
              <a:buChar char="•"/>
              <a:defRPr/>
            </a:pPr>
            <a:endParaRPr lang="en-AU" sz="2300" dirty="0" smtClean="0"/>
          </a:p>
          <a:p>
            <a:pPr>
              <a:lnSpc>
                <a:spcPct val="120000"/>
              </a:lnSpc>
              <a:buFont typeface="Arial" pitchFamily="34" charset="0"/>
              <a:buChar char="•"/>
              <a:defRPr/>
            </a:pPr>
            <a:endParaRPr lang="en-AU" sz="2300" dirty="0" smtClean="0"/>
          </a:p>
          <a:p>
            <a:pPr>
              <a:buFont typeface="Arial" pitchFamily="34" charset="0"/>
              <a:buChar char="•"/>
              <a:defRPr/>
            </a:pPr>
            <a:endParaRPr lang="en-AU" dirty="0" smtClean="0"/>
          </a:p>
        </p:txBody>
      </p:sp>
    </p:spTree>
    <p:extLst>
      <p:ext uri="{BB962C8B-B14F-4D97-AF65-F5344CB8AC3E}">
        <p14:creationId xmlns:p14="http://schemas.microsoft.com/office/powerpoint/2010/main" val="3852673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What you need to know cont.. </a:t>
            </a:r>
          </a:p>
        </p:txBody>
      </p:sp>
      <p:sp>
        <p:nvSpPr>
          <p:cNvPr id="3" name="Content Placeholder 2"/>
          <p:cNvSpPr txBox="1">
            <a:spLocks/>
          </p:cNvSpPr>
          <p:nvPr/>
        </p:nvSpPr>
        <p:spPr>
          <a:xfrm>
            <a:off x="481013" y="1196753"/>
            <a:ext cx="8229600" cy="4969098"/>
          </a:xfrm>
          <a:prstGeom prst="rect">
            <a:avLst/>
          </a:prstGeom>
        </p:spPr>
        <p:txBody>
          <a:bodyPr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buFont typeface="Arial" pitchFamily="34" charset="0"/>
              <a:buNone/>
              <a:defRPr/>
            </a:pPr>
            <a:r>
              <a:rPr lang="en-AU" sz="3100" dirty="0" smtClean="0"/>
              <a:t>Projects must </a:t>
            </a:r>
          </a:p>
          <a:p>
            <a:pPr marL="0" indent="0">
              <a:lnSpc>
                <a:spcPct val="120000"/>
              </a:lnSpc>
              <a:buFont typeface="Arial" pitchFamily="34" charset="0"/>
              <a:buNone/>
              <a:defRPr/>
            </a:pPr>
            <a:endParaRPr lang="en-AU" sz="3100" dirty="0" smtClean="0"/>
          </a:p>
          <a:p>
            <a:pPr>
              <a:lnSpc>
                <a:spcPct val="120000"/>
              </a:lnSpc>
              <a:buFont typeface="Arial" pitchFamily="34" charset="0"/>
              <a:buChar char="•"/>
              <a:defRPr/>
            </a:pPr>
            <a:r>
              <a:rPr lang="en-AU" sz="3000" dirty="0" smtClean="0"/>
              <a:t>trial innovative  programs  using high capacity connection, for example: </a:t>
            </a:r>
            <a:r>
              <a:rPr lang="en-AU" sz="3000" dirty="0" err="1" smtClean="0"/>
              <a:t>telepresence</a:t>
            </a:r>
            <a:r>
              <a:rPr lang="en-AU" sz="3000" dirty="0" smtClean="0"/>
              <a:t>, simulated learning, game-based learning, e-tutors, learner analytics and </a:t>
            </a:r>
            <a:r>
              <a:rPr lang="en-AU" sz="3000" dirty="0" err="1" smtClean="0"/>
              <a:t>videostreaming</a:t>
            </a:r>
            <a:r>
              <a:rPr lang="en-AU" sz="3000" dirty="0" smtClean="0"/>
              <a:t> solutions, </a:t>
            </a:r>
            <a:r>
              <a:rPr lang="en-AU" sz="3000" b="1" dirty="0" smtClean="0"/>
              <a:t>and/or</a:t>
            </a:r>
          </a:p>
          <a:p>
            <a:pPr>
              <a:lnSpc>
                <a:spcPct val="120000"/>
              </a:lnSpc>
              <a:buFont typeface="Arial" pitchFamily="34" charset="0"/>
              <a:buChar char="•"/>
              <a:defRPr/>
            </a:pPr>
            <a:r>
              <a:rPr lang="en-AU" sz="3000" dirty="0" smtClean="0"/>
              <a:t>facilitate VET programs using broadband-based information technology to improve training access and outcomes for learners, </a:t>
            </a:r>
            <a:r>
              <a:rPr lang="en-AU" sz="3000" b="1" dirty="0"/>
              <a:t>and/or</a:t>
            </a:r>
            <a:endParaRPr lang="en-AU" sz="3000" b="1" dirty="0" smtClean="0"/>
          </a:p>
          <a:p>
            <a:pPr>
              <a:lnSpc>
                <a:spcPct val="120000"/>
              </a:lnSpc>
              <a:buFont typeface="Arial" pitchFamily="34" charset="0"/>
              <a:buChar char="•"/>
              <a:defRPr/>
            </a:pPr>
            <a:r>
              <a:rPr lang="en-AU" sz="3000" dirty="0" smtClean="0"/>
              <a:t>prepare organisational readiness models for delivering training and assessment services for the NBN, for example organisational capability, enabling connectivity to the NBN.</a:t>
            </a:r>
          </a:p>
          <a:p>
            <a:pPr marL="0" indent="0">
              <a:buFont typeface="Arial" pitchFamily="34" charset="0"/>
              <a:buNone/>
              <a:defRPr/>
            </a:pPr>
            <a:endParaRPr lang="en-AU" dirty="0" smtClean="0"/>
          </a:p>
        </p:txBody>
      </p:sp>
    </p:spTree>
    <p:extLst>
      <p:ext uri="{BB962C8B-B14F-4D97-AF65-F5344CB8AC3E}">
        <p14:creationId xmlns:p14="http://schemas.microsoft.com/office/powerpoint/2010/main" val="2432340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Outcomes</a:t>
            </a:r>
            <a:endParaRPr lang="en-AU" dirty="0" smtClean="0"/>
          </a:p>
        </p:txBody>
      </p:sp>
      <p:sp>
        <p:nvSpPr>
          <p:cNvPr id="3" name="Content Placeholder 2"/>
          <p:cNvSpPr txBox="1">
            <a:spLocks/>
          </p:cNvSpPr>
          <p:nvPr/>
        </p:nvSpPr>
        <p:spPr>
          <a:xfrm>
            <a:off x="468313" y="1484313"/>
            <a:ext cx="8229600" cy="4525962"/>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itchFamily="34" charset="0"/>
              <a:buChar char="•"/>
              <a:defRPr/>
            </a:pPr>
            <a:r>
              <a:rPr lang="en-AU" sz="3000" dirty="0" smtClean="0"/>
              <a:t>Improved access and skills attainment for learners through broadband-based training programs.</a:t>
            </a:r>
          </a:p>
          <a:p>
            <a:pPr>
              <a:buFont typeface="Arial" pitchFamily="34" charset="0"/>
              <a:buChar char="•"/>
              <a:defRPr/>
            </a:pPr>
            <a:r>
              <a:rPr lang="en-AU" sz="3000" dirty="0" smtClean="0"/>
              <a:t>The development of models using broadband/high bandwidth based VET delivery.</a:t>
            </a:r>
          </a:p>
          <a:p>
            <a:pPr>
              <a:buFont typeface="Arial" pitchFamily="34" charset="0"/>
              <a:buChar char="•"/>
              <a:defRPr/>
            </a:pPr>
            <a:r>
              <a:rPr lang="en-AU" sz="3000" dirty="0" smtClean="0"/>
              <a:t>The growth and enhancement of partnerships to deliver new training solutions using the NBN for learners and communities.</a:t>
            </a:r>
          </a:p>
          <a:p>
            <a:pPr marL="0" indent="0">
              <a:buFont typeface="Arial" pitchFamily="34" charset="0"/>
              <a:buNone/>
              <a:defRPr/>
            </a:pPr>
            <a:endParaRPr lang="en-AU" dirty="0" smtClean="0"/>
          </a:p>
        </p:txBody>
      </p:sp>
    </p:spTree>
    <p:extLst>
      <p:ext uri="{BB962C8B-B14F-4D97-AF65-F5344CB8AC3E}">
        <p14:creationId xmlns:p14="http://schemas.microsoft.com/office/powerpoint/2010/main" val="1757774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Eligibility to apply</a:t>
            </a:r>
            <a:endParaRPr lang="en-AU" dirty="0" smtClean="0"/>
          </a:p>
        </p:txBody>
      </p:sp>
      <p:sp>
        <p:nvSpPr>
          <p:cNvPr id="3" name="Content Placeholder 2"/>
          <p:cNvSpPr txBox="1">
            <a:spLocks/>
          </p:cNvSpPr>
          <p:nvPr/>
        </p:nvSpPr>
        <p:spPr>
          <a:xfrm>
            <a:off x="481013" y="1476376"/>
            <a:ext cx="8229600" cy="4525962"/>
          </a:xfrm>
          <a:prstGeom prst="rect">
            <a:avLst/>
          </a:prstGeom>
        </p:spPr>
        <p:txBody>
          <a:bodyPr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r>
              <a:rPr lang="en-AU" dirty="0" smtClean="0"/>
              <a:t>Business, Community Groups and Registered Training Organisations</a:t>
            </a:r>
          </a:p>
          <a:p>
            <a:pPr marL="0" indent="0">
              <a:buFont typeface="Arial" pitchFamily="34" charset="0"/>
              <a:buNone/>
              <a:defRPr/>
            </a:pPr>
            <a:r>
              <a:rPr lang="en-AU" dirty="0" smtClean="0"/>
              <a:t> </a:t>
            </a:r>
          </a:p>
          <a:p>
            <a:pPr>
              <a:buFont typeface="Arial" pitchFamily="34" charset="0"/>
              <a:buChar char="•"/>
              <a:defRPr/>
            </a:pPr>
            <a:r>
              <a:rPr lang="en-AU" dirty="0" smtClean="0"/>
              <a:t>proposals should include an RTO partner</a:t>
            </a:r>
          </a:p>
          <a:p>
            <a:pPr>
              <a:buFont typeface="Arial" pitchFamily="34" charset="0"/>
              <a:buChar char="•"/>
              <a:defRPr/>
            </a:pPr>
            <a:r>
              <a:rPr lang="en-AU" dirty="0" smtClean="0"/>
              <a:t>any partner organisation may have the role of Lead Agent, taking responsibility for accountability for funds, effective management of the project, reporting and delivery of outcomes. </a:t>
            </a:r>
          </a:p>
          <a:p>
            <a:pPr>
              <a:buFont typeface="Arial" pitchFamily="34" charset="0"/>
              <a:buChar char="•"/>
              <a:defRPr/>
            </a:pPr>
            <a:r>
              <a:rPr lang="en-AU" dirty="0" smtClean="0"/>
              <a:t>Lead Agents must be legal entities.</a:t>
            </a:r>
          </a:p>
          <a:p>
            <a:pPr marL="0" indent="0">
              <a:buFont typeface="Arial" pitchFamily="34" charset="0"/>
              <a:buNone/>
              <a:defRPr/>
            </a:pPr>
            <a:endParaRPr lang="en-AU" dirty="0" smtClean="0"/>
          </a:p>
        </p:txBody>
      </p:sp>
    </p:spTree>
    <p:extLst>
      <p:ext uri="{BB962C8B-B14F-4D97-AF65-F5344CB8AC3E}">
        <p14:creationId xmlns:p14="http://schemas.microsoft.com/office/powerpoint/2010/main" val="443592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Co-Investment </a:t>
            </a:r>
            <a:endParaRPr lang="en-AU" dirty="0" smtClean="0"/>
          </a:p>
        </p:txBody>
      </p:sp>
      <p:sp>
        <p:nvSpPr>
          <p:cNvPr id="3" name="Content Placeholder 2"/>
          <p:cNvSpPr txBox="1">
            <a:spLocks/>
          </p:cNvSpPr>
          <p:nvPr/>
        </p:nvSpPr>
        <p:spPr>
          <a:xfrm>
            <a:off x="539750" y="1412875"/>
            <a:ext cx="8229600" cy="4525963"/>
          </a:xfrm>
          <a:prstGeom prst="rect">
            <a:avLst/>
          </a:prstGeom>
        </p:spPr>
        <p:txBody>
          <a:bodyPr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r>
              <a:rPr lang="en-AU" dirty="0" smtClean="0"/>
              <a:t>Project applicants must demonstrate that their project budget includes a co-investment contribution*.  Contributions can include:</a:t>
            </a:r>
          </a:p>
          <a:p>
            <a:pPr>
              <a:buFont typeface="Arial" pitchFamily="34" charset="0"/>
              <a:buChar char="•"/>
              <a:defRPr/>
            </a:pPr>
            <a:r>
              <a:rPr lang="en-AU" dirty="0" smtClean="0"/>
              <a:t>salaries</a:t>
            </a:r>
          </a:p>
          <a:p>
            <a:pPr>
              <a:buFont typeface="Arial" pitchFamily="34" charset="0"/>
              <a:buChar char="•"/>
              <a:defRPr/>
            </a:pPr>
            <a:r>
              <a:rPr lang="en-AU" dirty="0" smtClean="0"/>
              <a:t>enabling technology used for E-learning </a:t>
            </a:r>
          </a:p>
          <a:p>
            <a:pPr marL="0" indent="0">
              <a:buFont typeface="Arial" pitchFamily="34" charset="0"/>
              <a:buNone/>
              <a:defRPr/>
            </a:pPr>
            <a:r>
              <a:rPr lang="en-AU" sz="2400" i="1" dirty="0" smtClean="0"/>
              <a:t/>
            </a:r>
            <a:br>
              <a:rPr lang="en-AU" sz="2400" i="1" dirty="0" smtClean="0"/>
            </a:br>
            <a:r>
              <a:rPr lang="en-AU" sz="2400" i="1" dirty="0" smtClean="0"/>
              <a:t>*The level of co-contribution that is offered will be taken into account by the selection panel in competitive assessment of project proposals</a:t>
            </a:r>
          </a:p>
        </p:txBody>
      </p:sp>
    </p:spTree>
    <p:extLst>
      <p:ext uri="{BB962C8B-B14F-4D97-AF65-F5344CB8AC3E}">
        <p14:creationId xmlns:p14="http://schemas.microsoft.com/office/powerpoint/2010/main" val="2676923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Timelines and Milestones </a:t>
            </a:r>
            <a:endParaRPr lang="en-AU" dirty="0" smtClean="0"/>
          </a:p>
        </p:txBody>
      </p:sp>
      <p:graphicFrame>
        <p:nvGraphicFramePr>
          <p:cNvPr id="3" name="Content Placeholder 3"/>
          <p:cNvGraphicFramePr>
            <a:graphicFrameLocks/>
          </p:cNvGraphicFramePr>
          <p:nvPr/>
        </p:nvGraphicFramePr>
        <p:xfrm>
          <a:off x="755650" y="1412875"/>
          <a:ext cx="7488238" cy="4530726"/>
        </p:xfrm>
        <a:graphic>
          <a:graphicData uri="http://schemas.openxmlformats.org/drawingml/2006/table">
            <a:tbl>
              <a:tblPr firstRow="1" firstCol="1" bandRow="1" bandCol="1">
                <a:tableStyleId>{5C22544A-7EE6-4342-B048-85BDC9FD1C3A}</a:tableStyleId>
              </a:tblPr>
              <a:tblGrid>
                <a:gridCol w="4824153"/>
                <a:gridCol w="2664085"/>
              </a:tblGrid>
              <a:tr h="576119">
                <a:tc>
                  <a:txBody>
                    <a:bodyPr/>
                    <a:lstStyle/>
                    <a:p>
                      <a:pPr>
                        <a:lnSpc>
                          <a:spcPct val="105000"/>
                        </a:lnSpc>
                        <a:spcBef>
                          <a:spcPts val="300"/>
                        </a:spcBef>
                        <a:spcAft>
                          <a:spcPts val="300"/>
                        </a:spcAft>
                      </a:pPr>
                      <a:r>
                        <a:rPr lang="en-AU" sz="1800" cap="all" spc="25" dirty="0" smtClean="0">
                          <a:effectLst/>
                        </a:rPr>
                        <a:t>Action</a:t>
                      </a:r>
                    </a:p>
                  </a:txBody>
                  <a:tcPr marL="68575" marR="68575" marT="0" marB="0"/>
                </a:tc>
                <a:tc>
                  <a:txBody>
                    <a:bodyPr/>
                    <a:lstStyle/>
                    <a:p>
                      <a:pPr>
                        <a:lnSpc>
                          <a:spcPct val="105000"/>
                        </a:lnSpc>
                        <a:spcBef>
                          <a:spcPts val="300"/>
                        </a:spcBef>
                        <a:spcAft>
                          <a:spcPts val="300"/>
                        </a:spcAft>
                      </a:pPr>
                      <a:r>
                        <a:rPr lang="en-AU" sz="1800" cap="all" spc="25" dirty="0" smtClean="0">
                          <a:effectLst/>
                        </a:rPr>
                        <a:t>Due </a:t>
                      </a:r>
                      <a:r>
                        <a:rPr lang="en-AU" sz="1800" cap="all" spc="25" dirty="0">
                          <a:effectLst/>
                        </a:rPr>
                        <a:t>date</a:t>
                      </a:r>
                      <a:endParaRPr lang="en-AU" sz="1800" dirty="0">
                        <a:effectLst/>
                        <a:latin typeface="Arial"/>
                        <a:ea typeface="Times New Roman"/>
                      </a:endParaRPr>
                    </a:p>
                  </a:txBody>
                  <a:tcPr marL="68575" marR="68575" marT="0" marB="0"/>
                </a:tc>
              </a:tr>
              <a:tr h="426349">
                <a:tc>
                  <a:txBody>
                    <a:bodyPr/>
                    <a:lstStyle/>
                    <a:p>
                      <a:pPr>
                        <a:lnSpc>
                          <a:spcPct val="105000"/>
                        </a:lnSpc>
                        <a:spcBef>
                          <a:spcPts val="300"/>
                        </a:spcBef>
                        <a:spcAft>
                          <a:spcPts val="300"/>
                        </a:spcAft>
                      </a:pPr>
                      <a:r>
                        <a:rPr lang="en-AU" sz="1800" b="0" dirty="0">
                          <a:solidFill>
                            <a:schemeClr val="tx1"/>
                          </a:solidFill>
                          <a:effectLst/>
                        </a:rPr>
                        <a:t>Funding opportunities advertised </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dirty="0" smtClean="0">
                          <a:effectLst/>
                        </a:rPr>
                        <a:t>17 </a:t>
                      </a:r>
                      <a:r>
                        <a:rPr lang="en-AU" sz="1800" dirty="0">
                          <a:effectLst/>
                        </a:rPr>
                        <a:t>October 2011</a:t>
                      </a:r>
                      <a:endParaRPr lang="en-AU" sz="1800" dirty="0">
                        <a:effectLst/>
                        <a:latin typeface="Arial"/>
                        <a:ea typeface="Times New Roman"/>
                      </a:endParaRPr>
                    </a:p>
                  </a:txBody>
                  <a:tcPr marL="68575" marR="68575" marT="0" marB="0"/>
                </a:tc>
              </a:tr>
              <a:tr h="520832">
                <a:tc>
                  <a:txBody>
                    <a:bodyPr/>
                    <a:lstStyle/>
                    <a:p>
                      <a:pPr>
                        <a:lnSpc>
                          <a:spcPct val="105000"/>
                        </a:lnSpc>
                        <a:spcBef>
                          <a:spcPts val="300"/>
                        </a:spcBef>
                        <a:spcAft>
                          <a:spcPts val="300"/>
                        </a:spcAft>
                      </a:pPr>
                      <a:r>
                        <a:rPr lang="en-AU" sz="1800" b="0" dirty="0">
                          <a:solidFill>
                            <a:schemeClr val="tx1"/>
                          </a:solidFill>
                          <a:effectLst/>
                        </a:rPr>
                        <a:t>Applications </a:t>
                      </a:r>
                      <a:r>
                        <a:rPr lang="en-AU" sz="1800" b="0" baseline="0" dirty="0" smtClean="0">
                          <a:solidFill>
                            <a:schemeClr val="tx1"/>
                          </a:solidFill>
                          <a:effectLst/>
                        </a:rPr>
                        <a:t> close</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a:effectLst/>
                        </a:rPr>
                        <a:t>10 November 2011</a:t>
                      </a:r>
                      <a:endParaRPr lang="en-AU" sz="1800">
                        <a:effectLst/>
                        <a:latin typeface="Arial"/>
                        <a:ea typeface="Times New Roman"/>
                      </a:endParaRPr>
                    </a:p>
                  </a:txBody>
                  <a:tcPr marL="68575" marR="68575" marT="0" marB="0"/>
                </a:tc>
              </a:tr>
              <a:tr h="426349">
                <a:tc>
                  <a:txBody>
                    <a:bodyPr/>
                    <a:lstStyle/>
                    <a:p>
                      <a:pPr>
                        <a:lnSpc>
                          <a:spcPct val="105000"/>
                        </a:lnSpc>
                        <a:spcBef>
                          <a:spcPts val="300"/>
                        </a:spcBef>
                        <a:spcAft>
                          <a:spcPts val="300"/>
                        </a:spcAft>
                      </a:pPr>
                      <a:r>
                        <a:rPr lang="en-AU" sz="1800" b="0" dirty="0" smtClean="0">
                          <a:solidFill>
                            <a:schemeClr val="tx1"/>
                          </a:solidFill>
                          <a:effectLst/>
                        </a:rPr>
                        <a:t>Applicants  notified of</a:t>
                      </a:r>
                      <a:r>
                        <a:rPr lang="en-AU" sz="1800" b="0" baseline="0" dirty="0" smtClean="0">
                          <a:solidFill>
                            <a:schemeClr val="tx1"/>
                          </a:solidFill>
                          <a:effectLst/>
                        </a:rPr>
                        <a:t> outcome</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dirty="0">
                          <a:effectLst/>
                        </a:rPr>
                        <a:t>5 December 2011</a:t>
                      </a:r>
                      <a:endParaRPr lang="en-AU" sz="1800" dirty="0">
                        <a:effectLst/>
                        <a:latin typeface="Arial"/>
                        <a:ea typeface="Times New Roman"/>
                      </a:endParaRPr>
                    </a:p>
                  </a:txBody>
                  <a:tcPr marL="68575" marR="68575" marT="0" marB="0"/>
                </a:tc>
              </a:tr>
              <a:tr h="288063">
                <a:tc>
                  <a:txBody>
                    <a:bodyPr/>
                    <a:lstStyle/>
                    <a:p>
                      <a:pPr>
                        <a:lnSpc>
                          <a:spcPct val="105000"/>
                        </a:lnSpc>
                        <a:spcBef>
                          <a:spcPts val="300"/>
                        </a:spcBef>
                        <a:spcAft>
                          <a:spcPts val="300"/>
                        </a:spcAft>
                      </a:pPr>
                      <a:r>
                        <a:rPr lang="en-AU" sz="1800" b="0" dirty="0">
                          <a:solidFill>
                            <a:schemeClr val="tx1"/>
                          </a:solidFill>
                          <a:effectLst/>
                        </a:rPr>
                        <a:t>Contracts completed</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dirty="0">
                          <a:effectLst/>
                        </a:rPr>
                        <a:t>22 December 2011</a:t>
                      </a:r>
                      <a:endParaRPr lang="en-AU" sz="1800" dirty="0">
                        <a:effectLst/>
                        <a:latin typeface="Arial"/>
                        <a:ea typeface="Times New Roman"/>
                      </a:endParaRPr>
                    </a:p>
                  </a:txBody>
                  <a:tcPr marL="68575" marR="68575" marT="0" marB="0"/>
                </a:tc>
              </a:tr>
              <a:tr h="426349">
                <a:tc>
                  <a:txBody>
                    <a:bodyPr/>
                    <a:lstStyle/>
                    <a:p>
                      <a:pPr>
                        <a:lnSpc>
                          <a:spcPct val="105000"/>
                        </a:lnSpc>
                        <a:spcBef>
                          <a:spcPts val="300"/>
                        </a:spcBef>
                        <a:spcAft>
                          <a:spcPts val="300"/>
                        </a:spcAft>
                      </a:pPr>
                      <a:r>
                        <a:rPr lang="en-AU" sz="1800" b="0" dirty="0">
                          <a:solidFill>
                            <a:schemeClr val="tx1"/>
                          </a:solidFill>
                          <a:effectLst/>
                        </a:rPr>
                        <a:t>Induction events</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dirty="0">
                          <a:effectLst/>
                        </a:rPr>
                        <a:t>December </a:t>
                      </a:r>
                      <a:r>
                        <a:rPr lang="en-AU" sz="1800" dirty="0" smtClean="0">
                          <a:effectLst/>
                        </a:rPr>
                        <a:t>2011</a:t>
                      </a:r>
                      <a:endParaRPr lang="en-AU" sz="1800" dirty="0">
                        <a:effectLst/>
                        <a:latin typeface="Arial"/>
                        <a:ea typeface="Times New Roman"/>
                      </a:endParaRPr>
                    </a:p>
                  </a:txBody>
                  <a:tcPr marL="68575" marR="68575" marT="0" marB="0"/>
                </a:tc>
              </a:tr>
              <a:tr h="288063">
                <a:tc>
                  <a:txBody>
                    <a:bodyPr/>
                    <a:lstStyle/>
                    <a:p>
                      <a:pPr>
                        <a:lnSpc>
                          <a:spcPct val="105000"/>
                        </a:lnSpc>
                        <a:spcBef>
                          <a:spcPts val="300"/>
                        </a:spcBef>
                        <a:spcAft>
                          <a:spcPts val="300"/>
                        </a:spcAft>
                      </a:pPr>
                      <a:r>
                        <a:rPr lang="en-AU" sz="1800" b="0" dirty="0">
                          <a:solidFill>
                            <a:schemeClr val="tx1"/>
                          </a:solidFill>
                          <a:effectLst/>
                        </a:rPr>
                        <a:t>Projects commence</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a:effectLst/>
                        </a:rPr>
                        <a:t>1 January 2012</a:t>
                      </a:r>
                      <a:endParaRPr lang="en-AU" sz="1800">
                        <a:effectLst/>
                        <a:latin typeface="Arial"/>
                        <a:ea typeface="Times New Roman"/>
                      </a:endParaRPr>
                    </a:p>
                  </a:txBody>
                  <a:tcPr marL="68575" marR="68575" marT="0" marB="0"/>
                </a:tc>
              </a:tr>
              <a:tr h="426349">
                <a:tc>
                  <a:txBody>
                    <a:bodyPr/>
                    <a:lstStyle/>
                    <a:p>
                      <a:pPr>
                        <a:lnSpc>
                          <a:spcPct val="105000"/>
                        </a:lnSpc>
                        <a:spcBef>
                          <a:spcPts val="300"/>
                        </a:spcBef>
                        <a:spcAft>
                          <a:spcPts val="300"/>
                        </a:spcAft>
                      </a:pPr>
                      <a:r>
                        <a:rPr lang="en-AU" sz="1800" b="0" dirty="0" smtClean="0">
                          <a:solidFill>
                            <a:schemeClr val="tx1"/>
                          </a:solidFill>
                          <a:effectLst/>
                        </a:rPr>
                        <a:t>Project visits</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a:effectLst/>
                        </a:rPr>
                        <a:t>March/ April 2012</a:t>
                      </a:r>
                      <a:endParaRPr lang="en-AU" sz="1800">
                        <a:effectLst/>
                        <a:latin typeface="Arial"/>
                        <a:ea typeface="Times New Roman"/>
                      </a:endParaRPr>
                    </a:p>
                  </a:txBody>
                  <a:tcPr marL="68575" marR="68575" marT="0" marB="0"/>
                </a:tc>
              </a:tr>
              <a:tr h="1152253">
                <a:tc>
                  <a:txBody>
                    <a:bodyPr/>
                    <a:lstStyle/>
                    <a:p>
                      <a:pPr>
                        <a:lnSpc>
                          <a:spcPct val="105000"/>
                        </a:lnSpc>
                        <a:spcBef>
                          <a:spcPts val="300"/>
                        </a:spcBef>
                        <a:spcAft>
                          <a:spcPts val="300"/>
                        </a:spcAft>
                      </a:pPr>
                      <a:r>
                        <a:rPr lang="en-AU" sz="1800" b="0" dirty="0">
                          <a:solidFill>
                            <a:schemeClr val="tx1"/>
                          </a:solidFill>
                          <a:effectLst/>
                        </a:rPr>
                        <a:t>Submission of final Project Reports (includes acquittal statement of project expenditure and post project measurement of learner and project outcomes)</a:t>
                      </a:r>
                      <a:endParaRPr lang="en-AU" sz="1800" b="0" dirty="0">
                        <a:solidFill>
                          <a:schemeClr val="tx1"/>
                        </a:solidFill>
                        <a:effectLst/>
                        <a:latin typeface="Arial"/>
                        <a:ea typeface="Times New Roman"/>
                      </a:endParaRPr>
                    </a:p>
                  </a:txBody>
                  <a:tcPr marL="68575" marR="68575" marT="0" marB="0">
                    <a:solidFill>
                      <a:schemeClr val="accent1">
                        <a:lumMod val="40000"/>
                        <a:lumOff val="60000"/>
                      </a:schemeClr>
                    </a:solidFill>
                  </a:tcPr>
                </a:tc>
                <a:tc>
                  <a:txBody>
                    <a:bodyPr/>
                    <a:lstStyle/>
                    <a:p>
                      <a:pPr>
                        <a:lnSpc>
                          <a:spcPct val="105000"/>
                        </a:lnSpc>
                        <a:spcBef>
                          <a:spcPts val="300"/>
                        </a:spcBef>
                        <a:spcAft>
                          <a:spcPts val="300"/>
                        </a:spcAft>
                      </a:pPr>
                      <a:r>
                        <a:rPr lang="en-AU" sz="1800" dirty="0">
                          <a:effectLst/>
                        </a:rPr>
                        <a:t>15 June 2012</a:t>
                      </a:r>
                      <a:endParaRPr lang="en-AU" sz="1800" dirty="0">
                        <a:effectLst/>
                        <a:latin typeface="Arial"/>
                        <a:ea typeface="Times New Roman"/>
                      </a:endParaRPr>
                    </a:p>
                  </a:txBody>
                  <a:tcPr marL="68575" marR="68575" marT="0" marB="0"/>
                </a:tc>
              </a:tr>
            </a:tbl>
          </a:graphicData>
        </a:graphic>
      </p:graphicFrame>
    </p:spTree>
    <p:extLst>
      <p:ext uri="{BB962C8B-B14F-4D97-AF65-F5344CB8AC3E}">
        <p14:creationId xmlns:p14="http://schemas.microsoft.com/office/powerpoint/2010/main" val="858036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What's next?</a:t>
            </a:r>
          </a:p>
        </p:txBody>
      </p:sp>
      <p:sp>
        <p:nvSpPr>
          <p:cNvPr id="3" name="Content Placeholder 2"/>
          <p:cNvSpPr txBox="1">
            <a:spLocks/>
          </p:cNvSpPr>
          <p:nvPr/>
        </p:nvSpPr>
        <p:spPr>
          <a:xfrm>
            <a:off x="107504" y="908720"/>
            <a:ext cx="8748712" cy="4813300"/>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defRPr/>
            </a:pPr>
            <a:r>
              <a:rPr lang="en-AU" sz="2000" dirty="0" smtClean="0"/>
              <a:t>Funding opportunity has been advertised nationally</a:t>
            </a:r>
          </a:p>
          <a:p>
            <a:pPr marL="0" indent="0">
              <a:buNone/>
              <a:defRPr/>
            </a:pPr>
            <a:r>
              <a:rPr lang="en-AU" sz="2000" i="1" dirty="0" smtClean="0"/>
              <a:t>Information for Applicants </a:t>
            </a:r>
            <a:r>
              <a:rPr lang="en-AU" sz="2000" dirty="0" smtClean="0"/>
              <a:t>including application form will be available at the Flexible Learning site: </a:t>
            </a:r>
            <a:r>
              <a:rPr lang="en-AU" sz="1600" dirty="0">
                <a:hlinkClick r:id="rId2"/>
              </a:rPr>
              <a:t>http://www.flexiblelearning.net.au/content/NVELS-funding-opportunities-jan-jun+2012</a:t>
            </a:r>
            <a:endParaRPr lang="en-AU" sz="1600" dirty="0"/>
          </a:p>
          <a:p>
            <a:pPr marL="0" indent="0">
              <a:buNone/>
              <a:defRPr/>
            </a:pPr>
            <a:endParaRPr lang="en-AU" sz="2000" dirty="0" smtClean="0"/>
          </a:p>
          <a:p>
            <a:pPr marL="0" indent="0">
              <a:buNone/>
              <a:defRPr/>
            </a:pPr>
            <a:endParaRPr lang="en-AU" dirty="0" smtClean="0"/>
          </a:p>
        </p:txBody>
      </p:sp>
      <p:graphicFrame>
        <p:nvGraphicFramePr>
          <p:cNvPr id="4" name="Table 3"/>
          <p:cNvGraphicFramePr>
            <a:graphicFrameLocks noGrp="1"/>
          </p:cNvGraphicFramePr>
          <p:nvPr>
            <p:extLst>
              <p:ext uri="{D42A27DB-BD31-4B8C-83A1-F6EECF244321}">
                <p14:modId xmlns:p14="http://schemas.microsoft.com/office/powerpoint/2010/main" val="3784015778"/>
              </p:ext>
            </p:extLst>
          </p:nvPr>
        </p:nvGraphicFramePr>
        <p:xfrm>
          <a:off x="127720" y="2492896"/>
          <a:ext cx="8280921" cy="3397913"/>
        </p:xfrm>
        <a:graphic>
          <a:graphicData uri="http://schemas.openxmlformats.org/drawingml/2006/table">
            <a:tbl>
              <a:tblPr firstRow="1" firstCol="1" bandRow="1">
                <a:tableStyleId>{5C22544A-7EE6-4342-B048-85BDC9FD1C3A}</a:tableStyleId>
              </a:tblPr>
              <a:tblGrid>
                <a:gridCol w="3094889"/>
                <a:gridCol w="2333715"/>
                <a:gridCol w="2852317"/>
              </a:tblGrid>
              <a:tr h="430554">
                <a:tc>
                  <a:txBody>
                    <a:bodyPr/>
                    <a:lstStyle/>
                    <a:p>
                      <a:pPr marL="0" indent="0">
                        <a:lnSpc>
                          <a:spcPct val="150000"/>
                        </a:lnSpc>
                        <a:spcAft>
                          <a:spcPts val="0"/>
                        </a:spcAft>
                        <a:buFont typeface="Arial" pitchFamily="34" charset="0"/>
                        <a:buNone/>
                      </a:pPr>
                      <a:r>
                        <a:rPr lang="en-AU" sz="1600" dirty="0">
                          <a:effectLst/>
                        </a:rPr>
                        <a:t>Date</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smtClean="0">
                          <a:effectLst/>
                        </a:rPr>
                        <a:t>Time</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a:effectLst/>
                        </a:rPr>
                        <a:t>Location / Link</a:t>
                      </a:r>
                      <a:endParaRPr lang="en-AU" sz="1600">
                        <a:effectLst/>
                        <a:latin typeface="Calibri"/>
                        <a:ea typeface="Calibri"/>
                      </a:endParaRPr>
                    </a:p>
                  </a:txBody>
                  <a:tcPr marL="68586" marR="68586" marT="0" marB="0"/>
                </a:tc>
              </a:tr>
              <a:tr h="430554">
                <a:tc>
                  <a:txBody>
                    <a:bodyPr/>
                    <a:lstStyle/>
                    <a:p>
                      <a:pPr>
                        <a:lnSpc>
                          <a:spcPct val="150000"/>
                        </a:lnSpc>
                        <a:spcAft>
                          <a:spcPts val="0"/>
                        </a:spcAft>
                      </a:pPr>
                      <a:r>
                        <a:rPr lang="en-AU" sz="1600" dirty="0">
                          <a:effectLst/>
                        </a:rPr>
                        <a:t>Tuesday 18 October</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9:30 to 11:30 am</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a:effectLst/>
                        </a:rPr>
                        <a:t>Smithton, Tasmania</a:t>
                      </a:r>
                      <a:endParaRPr lang="en-AU" sz="1600">
                        <a:effectLst/>
                        <a:latin typeface="Calibri"/>
                        <a:ea typeface="Calibri"/>
                      </a:endParaRPr>
                    </a:p>
                  </a:txBody>
                  <a:tcPr marL="68586" marR="68586" marT="0" marB="0"/>
                </a:tc>
              </a:tr>
              <a:tr h="814589">
                <a:tc>
                  <a:txBody>
                    <a:bodyPr/>
                    <a:lstStyle/>
                    <a:p>
                      <a:pPr>
                        <a:lnSpc>
                          <a:spcPct val="150000"/>
                        </a:lnSpc>
                        <a:spcAft>
                          <a:spcPts val="0"/>
                        </a:spcAft>
                      </a:pPr>
                      <a:r>
                        <a:rPr lang="en-AU" sz="1600" dirty="0">
                          <a:effectLst/>
                        </a:rPr>
                        <a:t>Tuesday 18 October</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12:30 to 1:30 pm</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u="sng" dirty="0">
                          <a:effectLst/>
                          <a:hlinkClick r:id="rId3"/>
                        </a:rPr>
                        <a:t>Online Information Session</a:t>
                      </a:r>
                      <a:endParaRPr lang="en-AU" sz="1600" dirty="0">
                        <a:effectLst/>
                        <a:latin typeface="Calibri"/>
                        <a:ea typeface="Calibri"/>
                      </a:endParaRPr>
                    </a:p>
                  </a:txBody>
                  <a:tcPr marL="68586" marR="68586" marT="0" marB="0"/>
                </a:tc>
              </a:tr>
              <a:tr h="430554">
                <a:tc>
                  <a:txBody>
                    <a:bodyPr/>
                    <a:lstStyle/>
                    <a:p>
                      <a:pPr>
                        <a:lnSpc>
                          <a:spcPct val="150000"/>
                        </a:lnSpc>
                        <a:spcAft>
                          <a:spcPts val="0"/>
                        </a:spcAft>
                      </a:pPr>
                      <a:r>
                        <a:rPr lang="en-AU" sz="1600" dirty="0">
                          <a:effectLst/>
                        </a:rPr>
                        <a:t>Wednesday 19 October</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9:00 to 11:00 am</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a:effectLst/>
                        </a:rPr>
                        <a:t>Scottsdale, Tasmania</a:t>
                      </a:r>
                      <a:endParaRPr lang="en-AU" sz="1600">
                        <a:effectLst/>
                        <a:latin typeface="Calibri"/>
                        <a:ea typeface="Calibri"/>
                      </a:endParaRPr>
                    </a:p>
                  </a:txBody>
                  <a:tcPr marL="68586" marR="68586" marT="0" marB="0"/>
                </a:tc>
              </a:tr>
              <a:tr h="430554">
                <a:tc>
                  <a:txBody>
                    <a:bodyPr/>
                    <a:lstStyle/>
                    <a:p>
                      <a:pPr>
                        <a:lnSpc>
                          <a:spcPct val="150000"/>
                        </a:lnSpc>
                        <a:spcAft>
                          <a:spcPts val="0"/>
                        </a:spcAft>
                      </a:pPr>
                      <a:r>
                        <a:rPr lang="en-AU" sz="1600" dirty="0">
                          <a:effectLst/>
                        </a:rPr>
                        <a:t>Tuesday 25 October</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9:30 to 11:30 am</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smtClean="0">
                          <a:effectLst/>
                        </a:rPr>
                        <a:t>Melbourne, </a:t>
                      </a:r>
                      <a:r>
                        <a:rPr lang="en-AU" sz="1600" dirty="0">
                          <a:effectLst/>
                        </a:rPr>
                        <a:t>Victoria</a:t>
                      </a:r>
                      <a:endParaRPr lang="en-AU" sz="1600" dirty="0">
                        <a:effectLst/>
                        <a:latin typeface="Calibri"/>
                        <a:ea typeface="Calibri"/>
                      </a:endParaRPr>
                    </a:p>
                  </a:txBody>
                  <a:tcPr marL="68586" marR="68586" marT="0" marB="0"/>
                </a:tc>
              </a:tr>
              <a:tr h="430554">
                <a:tc>
                  <a:txBody>
                    <a:bodyPr/>
                    <a:lstStyle/>
                    <a:p>
                      <a:pPr>
                        <a:lnSpc>
                          <a:spcPct val="150000"/>
                        </a:lnSpc>
                        <a:spcAft>
                          <a:spcPts val="0"/>
                        </a:spcAft>
                      </a:pPr>
                      <a:r>
                        <a:rPr lang="en-AU" sz="1600" dirty="0">
                          <a:effectLst/>
                        </a:rPr>
                        <a:t>Thursday 27 October </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11:00 to 1:00 pm</a:t>
                      </a:r>
                      <a:endParaRPr lang="en-AU" sz="1600" dirty="0">
                        <a:effectLst/>
                        <a:latin typeface="Calibri"/>
                        <a:ea typeface="Calibri"/>
                      </a:endParaRPr>
                    </a:p>
                  </a:txBody>
                  <a:tcPr marL="68586" marR="68586" marT="0" marB="0"/>
                </a:tc>
                <a:tc>
                  <a:txBody>
                    <a:bodyPr/>
                    <a:lstStyle/>
                    <a:p>
                      <a:pPr>
                        <a:lnSpc>
                          <a:spcPct val="150000"/>
                        </a:lnSpc>
                        <a:spcAft>
                          <a:spcPts val="0"/>
                        </a:spcAft>
                      </a:pPr>
                      <a:r>
                        <a:rPr lang="en-AU" sz="1600" dirty="0">
                          <a:effectLst/>
                        </a:rPr>
                        <a:t>Hobart, Tasmania</a:t>
                      </a:r>
                      <a:endParaRPr lang="en-AU" sz="1600" dirty="0">
                        <a:effectLst/>
                        <a:latin typeface="Calibri"/>
                        <a:ea typeface="Calibri"/>
                      </a:endParaRPr>
                    </a:p>
                  </a:txBody>
                  <a:tcPr marL="68586" marR="68586" marT="0" marB="0"/>
                </a:tc>
              </a:tr>
              <a:tr h="430554">
                <a:tc>
                  <a:txBody>
                    <a:bodyPr/>
                    <a:lstStyle/>
                    <a:p>
                      <a:pPr>
                        <a:lnSpc>
                          <a:spcPct val="150000"/>
                        </a:lnSpc>
                        <a:spcAft>
                          <a:spcPts val="0"/>
                        </a:spcAft>
                      </a:pPr>
                      <a:r>
                        <a:rPr lang="en-AU" sz="1600" b="1" kern="1200" dirty="0" smtClean="0">
                          <a:solidFill>
                            <a:schemeClr val="lt1"/>
                          </a:solidFill>
                          <a:effectLst/>
                          <a:latin typeface="+mn-lt"/>
                          <a:ea typeface="+mn-ea"/>
                          <a:cs typeface="+mn-cs"/>
                        </a:rPr>
                        <a:t>Tuesday 1 November</a:t>
                      </a:r>
                      <a:endParaRPr lang="en-AU" sz="1600" b="1" kern="1200" dirty="0">
                        <a:solidFill>
                          <a:schemeClr val="lt1"/>
                        </a:solidFill>
                        <a:effectLst/>
                        <a:latin typeface="+mn-lt"/>
                        <a:ea typeface="+mn-ea"/>
                        <a:cs typeface="+mn-cs"/>
                      </a:endParaRPr>
                    </a:p>
                  </a:txBody>
                  <a:tcPr marL="68586" marR="68586" marT="0" marB="0"/>
                </a:tc>
                <a:tc>
                  <a:txBody>
                    <a:bodyPr/>
                    <a:lstStyle/>
                    <a:p>
                      <a:pPr>
                        <a:lnSpc>
                          <a:spcPct val="150000"/>
                        </a:lnSpc>
                        <a:spcAft>
                          <a:spcPts val="0"/>
                        </a:spcAft>
                      </a:pPr>
                      <a:r>
                        <a:rPr lang="en-AU" sz="1600" b="0" kern="1200" dirty="0" smtClean="0">
                          <a:solidFill>
                            <a:schemeClr val="tx1"/>
                          </a:solidFill>
                          <a:effectLst/>
                          <a:latin typeface="+mn-lt"/>
                          <a:ea typeface="+mn-ea"/>
                          <a:cs typeface="+mn-cs"/>
                        </a:rPr>
                        <a:t>10 .00 to 11.00 am</a:t>
                      </a:r>
                      <a:endParaRPr lang="en-AU" sz="1600" b="0" kern="1200" dirty="0">
                        <a:solidFill>
                          <a:schemeClr val="tx1"/>
                        </a:solidFill>
                        <a:effectLst/>
                        <a:latin typeface="+mn-lt"/>
                        <a:ea typeface="+mn-ea"/>
                        <a:cs typeface="+mn-cs"/>
                      </a:endParaRPr>
                    </a:p>
                  </a:txBody>
                  <a:tcPr marL="68586" marR="68586" marT="0" marB="0"/>
                </a:tc>
                <a:tc>
                  <a:txBody>
                    <a:bodyPr/>
                    <a:lstStyle/>
                    <a:p>
                      <a:pPr>
                        <a:lnSpc>
                          <a:spcPct val="150000"/>
                        </a:lnSpc>
                        <a:spcAft>
                          <a:spcPts val="0"/>
                        </a:spcAft>
                      </a:pPr>
                      <a:r>
                        <a:rPr lang="en-AU" sz="1600" b="1" kern="1200" dirty="0" smtClean="0">
                          <a:solidFill>
                            <a:schemeClr val="lt1"/>
                          </a:solidFill>
                          <a:effectLst/>
                          <a:latin typeface="+mn-lt"/>
                          <a:ea typeface="+mn-ea"/>
                          <a:cs typeface="+mn-cs"/>
                          <a:hlinkClick r:id="rId3"/>
                        </a:rPr>
                        <a:t>Online Information </a:t>
                      </a:r>
                      <a:endParaRPr lang="en-AU" sz="1600" b="1" kern="1200" dirty="0">
                        <a:solidFill>
                          <a:schemeClr val="lt1"/>
                        </a:solidFill>
                        <a:effectLst/>
                        <a:latin typeface="+mn-lt"/>
                        <a:ea typeface="+mn-ea"/>
                        <a:cs typeface="+mn-cs"/>
                      </a:endParaRPr>
                    </a:p>
                  </a:txBody>
                  <a:tcPr marL="68586" marR="68586" marT="0" marB="0"/>
                </a:tc>
              </a:tr>
            </a:tbl>
          </a:graphicData>
        </a:graphic>
      </p:graphicFrame>
    </p:spTree>
    <p:extLst>
      <p:ext uri="{BB962C8B-B14F-4D97-AF65-F5344CB8AC3E}">
        <p14:creationId xmlns:p14="http://schemas.microsoft.com/office/powerpoint/2010/main" val="4127552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44624"/>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Example Projects: Tourism</a:t>
            </a:r>
          </a:p>
        </p:txBody>
      </p:sp>
      <p:sp>
        <p:nvSpPr>
          <p:cNvPr id="3" name="Content Placeholder 2"/>
          <p:cNvSpPr txBox="1">
            <a:spLocks/>
          </p:cNvSpPr>
          <p:nvPr/>
        </p:nvSpPr>
        <p:spPr>
          <a:xfrm>
            <a:off x="395288" y="1196975"/>
            <a:ext cx="8229600" cy="4813300"/>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endParaRPr lang="en-AU" dirty="0" smtClean="0"/>
          </a:p>
        </p:txBody>
      </p:sp>
      <p:sp>
        <p:nvSpPr>
          <p:cNvPr id="5" name="TextBox 4"/>
          <p:cNvSpPr txBox="1"/>
          <p:nvPr/>
        </p:nvSpPr>
        <p:spPr>
          <a:xfrm>
            <a:off x="179512" y="627067"/>
            <a:ext cx="8964488" cy="5755422"/>
          </a:xfrm>
          <a:prstGeom prst="rect">
            <a:avLst/>
          </a:prstGeom>
          <a:noFill/>
        </p:spPr>
        <p:txBody>
          <a:bodyPr wrap="square" rtlCol="0">
            <a:spAutoFit/>
          </a:bodyPr>
          <a:lstStyle/>
          <a:p>
            <a:r>
              <a:rPr lang="en-AU" sz="2200" b="1" dirty="0" smtClean="0"/>
              <a:t>Purpose:</a:t>
            </a:r>
          </a:p>
          <a:p>
            <a:r>
              <a:rPr lang="en-AU" sz="2200" dirty="0" smtClean="0"/>
              <a:t>Baristas the world over recognise the unit SITHFAB012B - Prepare and serve espresso coffee and the highly regarded Bruno’s Barista RTO is much desired by employers. They have developed a new online course specifically for NBN users and have recruited their first group from around Australia. </a:t>
            </a:r>
          </a:p>
          <a:p>
            <a:endParaRPr lang="en-AU" sz="800" dirty="0" smtClean="0"/>
          </a:p>
          <a:p>
            <a:r>
              <a:rPr lang="en-AU" sz="2200" b="1" dirty="0" smtClean="0"/>
              <a:t>Process:</a:t>
            </a:r>
          </a:p>
          <a:p>
            <a:r>
              <a:rPr lang="en-AU" sz="2200" dirty="0" smtClean="0"/>
              <a:t>The trainers demonstrate the process using live streaming and learners in turn practice their skills and receive live feedback from the trainers. The sessions are recorded for review. The second and final session includes an assessment conducted in collaboration with a local coffee house. </a:t>
            </a:r>
          </a:p>
          <a:p>
            <a:endParaRPr lang="en-AU" sz="800" dirty="0" smtClean="0"/>
          </a:p>
          <a:p>
            <a:r>
              <a:rPr lang="en-AU" sz="2200" b="1" dirty="0" smtClean="0"/>
              <a:t>Payoff </a:t>
            </a:r>
          </a:p>
          <a:p>
            <a:r>
              <a:rPr lang="en-AU" sz="2200" dirty="0" smtClean="0"/>
              <a:t>Employers are confident that certificate holders are proficient and learners are confident in their skills and have the opportunity to learn from outstanding baristas/teachers</a:t>
            </a:r>
            <a:r>
              <a:rPr lang="en-AU" sz="2000" dirty="0" smtClean="0"/>
              <a:t>. </a:t>
            </a:r>
            <a:endParaRPr lang="en-AU" sz="2000" dirty="0"/>
          </a:p>
        </p:txBody>
      </p:sp>
    </p:spTree>
    <p:extLst>
      <p:ext uri="{BB962C8B-B14F-4D97-AF65-F5344CB8AC3E}">
        <p14:creationId xmlns:p14="http://schemas.microsoft.com/office/powerpoint/2010/main" val="3030571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19776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a:t>Example Projects: Mining</a:t>
            </a:r>
          </a:p>
        </p:txBody>
      </p:sp>
      <p:sp>
        <p:nvSpPr>
          <p:cNvPr id="3" name="Content Placeholder 2"/>
          <p:cNvSpPr txBox="1">
            <a:spLocks/>
          </p:cNvSpPr>
          <p:nvPr/>
        </p:nvSpPr>
        <p:spPr>
          <a:xfrm>
            <a:off x="395288" y="1196975"/>
            <a:ext cx="8229600" cy="4813300"/>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endParaRPr lang="en-AU" dirty="0" smtClean="0"/>
          </a:p>
        </p:txBody>
      </p:sp>
      <p:sp>
        <p:nvSpPr>
          <p:cNvPr id="4" name="TextBox 3"/>
          <p:cNvSpPr txBox="1"/>
          <p:nvPr/>
        </p:nvSpPr>
        <p:spPr>
          <a:xfrm>
            <a:off x="179512" y="605581"/>
            <a:ext cx="8946976" cy="5416868"/>
          </a:xfrm>
          <a:prstGeom prst="rect">
            <a:avLst/>
          </a:prstGeom>
          <a:noFill/>
        </p:spPr>
        <p:txBody>
          <a:bodyPr wrap="square" rtlCol="0">
            <a:spAutoFit/>
          </a:bodyPr>
          <a:lstStyle/>
          <a:p>
            <a:endParaRPr lang="en-AU" sz="2200" b="1" dirty="0" smtClean="0"/>
          </a:p>
          <a:p>
            <a:r>
              <a:rPr lang="en-AU" sz="2200" b="1" dirty="0" smtClean="0"/>
              <a:t>Purpose:</a:t>
            </a:r>
          </a:p>
          <a:p>
            <a:r>
              <a:rPr lang="en-AU" sz="2200" dirty="0" smtClean="0"/>
              <a:t>A mining company contracts the local RTO to provide training in OHS and driving in the mines as part of the pre-employment training and recruitment process. </a:t>
            </a:r>
            <a:r>
              <a:rPr lang="en-AU" sz="2200" dirty="0"/>
              <a:t>RII09 - Resources and Infrastructure Industry Training Package</a:t>
            </a:r>
          </a:p>
          <a:p>
            <a:endParaRPr lang="en-AU" sz="800" dirty="0" smtClean="0"/>
          </a:p>
          <a:p>
            <a:r>
              <a:rPr lang="en-AU" sz="2200" b="1" dirty="0" smtClean="0"/>
              <a:t>Process:</a:t>
            </a:r>
          </a:p>
          <a:p>
            <a:r>
              <a:rPr lang="en-AU" sz="2200" dirty="0" smtClean="0"/>
              <a:t>The RTO is based on the mine site where they use a high end virtual reality simulator for learning. Participants from 3 of the State 1 NBN sites use the top speed access from their ISPs to access the training. </a:t>
            </a:r>
          </a:p>
          <a:p>
            <a:endParaRPr lang="en-AU" sz="800" dirty="0"/>
          </a:p>
          <a:p>
            <a:r>
              <a:rPr lang="en-AU" sz="2200" b="1" dirty="0" smtClean="0"/>
              <a:t>Payoff </a:t>
            </a:r>
          </a:p>
          <a:p>
            <a:r>
              <a:rPr lang="en-AU" sz="2200" dirty="0" smtClean="0"/>
              <a:t>Mining companies can establish suitability of new recruits without expensive face to face training. Participants get a taste of work in the mines and can establish their interest and gain a certificate of attainment and connections with likely employers.</a:t>
            </a:r>
            <a:endParaRPr lang="en-AU" sz="2200" dirty="0"/>
          </a:p>
        </p:txBody>
      </p:sp>
    </p:spTree>
    <p:extLst>
      <p:ext uri="{BB962C8B-B14F-4D97-AF65-F5344CB8AC3E}">
        <p14:creationId xmlns:p14="http://schemas.microsoft.com/office/powerpoint/2010/main" val="2116998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Useful Links</a:t>
            </a:r>
          </a:p>
        </p:txBody>
      </p:sp>
      <p:sp>
        <p:nvSpPr>
          <p:cNvPr id="3" name="Content Placeholder 2"/>
          <p:cNvSpPr txBox="1">
            <a:spLocks/>
          </p:cNvSpPr>
          <p:nvPr/>
        </p:nvSpPr>
        <p:spPr>
          <a:xfrm>
            <a:off x="395288" y="1196975"/>
            <a:ext cx="8229600" cy="4813300"/>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endParaRPr lang="en-AU" dirty="0" smtClean="0"/>
          </a:p>
        </p:txBody>
      </p:sp>
      <p:sp>
        <p:nvSpPr>
          <p:cNvPr id="5" name="TextBox 4"/>
          <p:cNvSpPr txBox="1"/>
          <p:nvPr/>
        </p:nvSpPr>
        <p:spPr>
          <a:xfrm>
            <a:off x="370930" y="1194132"/>
            <a:ext cx="8315870" cy="4755148"/>
          </a:xfrm>
          <a:prstGeom prst="rect">
            <a:avLst/>
          </a:prstGeom>
          <a:noFill/>
        </p:spPr>
        <p:txBody>
          <a:bodyPr wrap="square" rtlCol="0">
            <a:spAutoFit/>
          </a:bodyPr>
          <a:lstStyle/>
          <a:p>
            <a:r>
              <a:rPr lang="en-AU" sz="2800" b="1" dirty="0" smtClean="0"/>
              <a:t>Link to the Flexible Learning website:</a:t>
            </a:r>
          </a:p>
          <a:p>
            <a:r>
              <a:rPr lang="en-AU" sz="2800" dirty="0" smtClean="0">
                <a:hlinkClick r:id="rId2"/>
              </a:rPr>
              <a:t>http</a:t>
            </a:r>
            <a:r>
              <a:rPr lang="en-AU" sz="2800" dirty="0">
                <a:hlinkClick r:id="rId2"/>
              </a:rPr>
              <a:t>://www.flexiblelearning.net.au/content/NVELS-funding-opportunities-jan-jun+2012</a:t>
            </a:r>
            <a:endParaRPr lang="en-AU" sz="2800" dirty="0"/>
          </a:p>
          <a:p>
            <a:endParaRPr lang="en-AU" sz="1050" dirty="0" smtClean="0"/>
          </a:p>
          <a:p>
            <a:r>
              <a:rPr lang="en-AU" sz="2800" b="1" dirty="0" smtClean="0"/>
              <a:t>Department </a:t>
            </a:r>
            <a:r>
              <a:rPr lang="en-AU" sz="2800" b="1" dirty="0"/>
              <a:t>of Broadband</a:t>
            </a:r>
            <a:endParaRPr lang="en-AU" sz="2800" b="1" dirty="0">
              <a:hlinkClick r:id="rId3"/>
            </a:endParaRPr>
          </a:p>
          <a:p>
            <a:r>
              <a:rPr lang="en-AU" sz="2400" dirty="0" smtClean="0">
                <a:hlinkClick r:id="rId3"/>
              </a:rPr>
              <a:t>http</a:t>
            </a:r>
            <a:r>
              <a:rPr lang="en-AU" sz="2400" dirty="0">
                <a:hlinkClick r:id="rId3"/>
              </a:rPr>
              <a:t>://</a:t>
            </a:r>
            <a:r>
              <a:rPr lang="en-AU" sz="2400" dirty="0" smtClean="0">
                <a:hlinkClick r:id="rId3"/>
              </a:rPr>
              <a:t>www.dbcde.gov.au/funding_and_programs</a:t>
            </a:r>
            <a:endParaRPr lang="en-AU" sz="2400" dirty="0" smtClean="0"/>
          </a:p>
          <a:p>
            <a:endParaRPr lang="en-AU" sz="1050" b="1" dirty="0"/>
          </a:p>
          <a:p>
            <a:r>
              <a:rPr lang="en-AU" sz="2400" b="1" dirty="0" smtClean="0"/>
              <a:t>NBN </a:t>
            </a:r>
            <a:r>
              <a:rPr lang="en-AU" sz="2800" b="1" dirty="0" smtClean="0"/>
              <a:t>coming to a town near you</a:t>
            </a:r>
          </a:p>
          <a:p>
            <a:r>
              <a:rPr lang="en-AU" sz="2400" dirty="0" smtClean="0">
                <a:hlinkClick r:id="rId4"/>
              </a:rPr>
              <a:t>http</a:t>
            </a:r>
            <a:r>
              <a:rPr lang="en-AU" sz="2400" dirty="0">
                <a:hlinkClick r:id="rId4"/>
              </a:rPr>
              <a:t>://www.minister.dbcde.gov.au/media/media_releases/2011/269</a:t>
            </a:r>
            <a:r>
              <a:rPr lang="en-AU" sz="2400" dirty="0" smtClean="0"/>
              <a:t>.</a:t>
            </a:r>
          </a:p>
          <a:p>
            <a:endParaRPr lang="en-AU" dirty="0" smtClean="0"/>
          </a:p>
          <a:p>
            <a:r>
              <a:rPr lang="en-AU" sz="2800" b="1" dirty="0"/>
              <a:t>NBN Project Wiki</a:t>
            </a:r>
          </a:p>
          <a:p>
            <a:r>
              <a:rPr lang="en-AU" sz="2400" dirty="0">
                <a:hlinkClick r:id="rId5"/>
              </a:rPr>
              <a:t>http://nbne-learning.wikispaces.com</a:t>
            </a:r>
            <a:r>
              <a:rPr lang="en-AU" dirty="0">
                <a:hlinkClick r:id="rId5"/>
              </a:rPr>
              <a:t>/</a:t>
            </a:r>
            <a:endParaRPr lang="en-AU" dirty="0"/>
          </a:p>
        </p:txBody>
      </p:sp>
    </p:spTree>
    <p:extLst>
      <p:ext uri="{BB962C8B-B14F-4D97-AF65-F5344CB8AC3E}">
        <p14:creationId xmlns:p14="http://schemas.microsoft.com/office/powerpoint/2010/main" val="3799635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Agenda</a:t>
            </a:r>
            <a:endParaRPr lang="en-AU" dirty="0" smtClean="0"/>
          </a:p>
        </p:txBody>
      </p:sp>
      <p:sp>
        <p:nvSpPr>
          <p:cNvPr id="6" name="Content Placeholder 2"/>
          <p:cNvSpPr txBox="1">
            <a:spLocks/>
          </p:cNvSpPr>
          <p:nvPr/>
        </p:nvSpPr>
        <p:spPr>
          <a:xfrm>
            <a:off x="481013" y="1341438"/>
            <a:ext cx="8229600" cy="4824412"/>
          </a:xfrm>
          <a:prstGeom prst="rect">
            <a:avLst/>
          </a:prstGeom>
        </p:spPr>
        <p:txBody>
          <a:bodyPr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defRPr/>
            </a:pPr>
            <a:r>
              <a:rPr lang="en-AU" b="1" dirty="0" smtClean="0"/>
              <a:t>Welcome and introduction</a:t>
            </a:r>
          </a:p>
          <a:p>
            <a:pPr marL="514350" indent="-514350">
              <a:buFont typeface="+mj-lt"/>
              <a:buAutoNum type="arabicPeriod"/>
              <a:defRPr/>
            </a:pPr>
            <a:r>
              <a:rPr lang="en-AU" b="1" dirty="0" smtClean="0"/>
              <a:t>The Big Picture</a:t>
            </a:r>
          </a:p>
          <a:p>
            <a:pPr marL="514350" indent="-514350">
              <a:buFont typeface="+mj-lt"/>
              <a:buAutoNum type="arabicPeriod"/>
              <a:defRPr/>
            </a:pPr>
            <a:r>
              <a:rPr lang="en-AU" b="1" dirty="0" smtClean="0"/>
              <a:t>NBN program overview</a:t>
            </a:r>
          </a:p>
          <a:p>
            <a:pPr marL="514350" indent="-514350">
              <a:buFont typeface="+mj-lt"/>
              <a:buAutoNum type="arabicPeriod"/>
              <a:defRPr/>
            </a:pPr>
            <a:r>
              <a:rPr lang="en-AU" b="1" dirty="0" smtClean="0"/>
              <a:t>Coverage</a:t>
            </a:r>
          </a:p>
          <a:p>
            <a:pPr marL="514350" indent="-514350">
              <a:buFont typeface="+mj-lt"/>
              <a:buAutoNum type="arabicPeriod"/>
              <a:defRPr/>
            </a:pPr>
            <a:r>
              <a:rPr lang="en-AU" b="1" dirty="0" smtClean="0"/>
              <a:t>What you need to know</a:t>
            </a:r>
          </a:p>
          <a:p>
            <a:pPr marL="514350" indent="-514350">
              <a:buFont typeface="+mj-lt"/>
              <a:buAutoNum type="arabicPeriod"/>
              <a:defRPr/>
            </a:pPr>
            <a:r>
              <a:rPr lang="en-AU" b="1" dirty="0" smtClean="0"/>
              <a:t>Outcomes</a:t>
            </a:r>
          </a:p>
          <a:p>
            <a:pPr marL="514350" indent="-514350">
              <a:buFont typeface="+mj-lt"/>
              <a:buAutoNum type="arabicPeriod"/>
              <a:defRPr/>
            </a:pPr>
            <a:r>
              <a:rPr lang="en-AU" b="1" dirty="0" smtClean="0"/>
              <a:t>Eligibility to apply</a:t>
            </a:r>
          </a:p>
          <a:p>
            <a:pPr marL="514350" indent="-514350">
              <a:buFont typeface="+mj-lt"/>
              <a:buAutoNum type="arabicPeriod"/>
              <a:defRPr/>
            </a:pPr>
            <a:r>
              <a:rPr lang="en-AU" b="1" dirty="0" smtClean="0"/>
              <a:t>Co-investment</a:t>
            </a:r>
          </a:p>
          <a:p>
            <a:pPr marL="514350" indent="-514350">
              <a:buFont typeface="+mj-lt"/>
              <a:buAutoNum type="arabicPeriod"/>
              <a:defRPr/>
            </a:pPr>
            <a:r>
              <a:rPr lang="en-AU" b="1" dirty="0" smtClean="0"/>
              <a:t>Timelines and milestones</a:t>
            </a:r>
          </a:p>
          <a:p>
            <a:pPr marL="514350" indent="-514350">
              <a:buFont typeface="+mj-lt"/>
              <a:buAutoNum type="arabicPeriod"/>
              <a:defRPr/>
            </a:pPr>
            <a:r>
              <a:rPr lang="en-AU" b="1" dirty="0" smtClean="0"/>
              <a:t>What’s next?</a:t>
            </a:r>
          </a:p>
          <a:p>
            <a:pPr marL="514350" indent="-514350">
              <a:buFont typeface="+mj-lt"/>
              <a:buAutoNum type="arabicPeriod"/>
              <a:defRPr/>
            </a:pPr>
            <a:r>
              <a:rPr lang="en-AU" b="1" dirty="0" smtClean="0"/>
              <a:t>Examples</a:t>
            </a:r>
          </a:p>
          <a:p>
            <a:pPr marL="514350" indent="-514350">
              <a:buFont typeface="+mj-lt"/>
              <a:buAutoNum type="arabicPeriod"/>
              <a:defRPr/>
            </a:pPr>
            <a:r>
              <a:rPr lang="en-AU" b="1" dirty="0" smtClean="0"/>
              <a:t>Contact information</a:t>
            </a:r>
          </a:p>
          <a:p>
            <a:pPr marL="514350" indent="-514350">
              <a:buFont typeface="+mj-lt"/>
              <a:buAutoNum type="arabicPeriod"/>
              <a:defRPr/>
            </a:pPr>
            <a:r>
              <a:rPr lang="en-AU" b="1" dirty="0" smtClean="0"/>
              <a:t>Q&amp;A</a:t>
            </a:r>
          </a:p>
          <a:p>
            <a:pPr>
              <a:buFont typeface="Arial" pitchFamily="34" charset="0"/>
              <a:buChar char="•"/>
              <a:defRPr/>
            </a:pPr>
            <a:endParaRPr lang="en-AU" dirty="0" smtClean="0"/>
          </a:p>
          <a:p>
            <a:pPr>
              <a:buFont typeface="Arial" pitchFamily="34" charset="0"/>
              <a:buChar char="•"/>
              <a:defRPr/>
            </a:pPr>
            <a:endParaRPr lang="en-AU" dirty="0" smtClean="0"/>
          </a:p>
          <a:p>
            <a:pPr>
              <a:buFont typeface="Arial" pitchFamily="34" charset="0"/>
              <a:buChar char="•"/>
              <a:defRPr/>
            </a:pPr>
            <a:endParaRPr lang="en-AU" dirty="0" smtClean="0"/>
          </a:p>
        </p:txBody>
      </p:sp>
      <p:sp>
        <p:nvSpPr>
          <p:cNvPr id="8" name="TextBox 3"/>
          <p:cNvSpPr txBox="1">
            <a:spLocks noChangeArrowheads="1"/>
          </p:cNvSpPr>
          <p:nvPr/>
        </p:nvSpPr>
        <p:spPr bwMode="auto">
          <a:xfrm>
            <a:off x="468313" y="6457950"/>
            <a:ext cx="4679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AU" sz="1000" dirty="0">
                <a:hlinkClick r:id="rId2"/>
              </a:rPr>
              <a:t>http://www.flickr.com/photos/nasacommons/4940991710/</a:t>
            </a:r>
            <a:endParaRPr lang="en-AU" sz="1000" dirty="0"/>
          </a:p>
          <a:p>
            <a:pPr eaLnBrk="1" hangingPunct="1"/>
            <a:endParaRPr lang="en-AU" sz="1000" dirty="0"/>
          </a:p>
        </p:txBody>
      </p:sp>
      <p:pic>
        <p:nvPicPr>
          <p:cNvPr id="1026" name="Picture 2" descr="C:\Users\Forsyth\Documents\FFC D drive\FFC files\03 Accounts FFC\00 2011 Projects\NBN Project\4940991710_593d718f1e_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825774"/>
            <a:ext cx="2144671"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15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Contact information</a:t>
            </a:r>
          </a:p>
        </p:txBody>
      </p:sp>
      <p:sp>
        <p:nvSpPr>
          <p:cNvPr id="3" name="Content Placeholder 2"/>
          <p:cNvSpPr txBox="1">
            <a:spLocks/>
          </p:cNvSpPr>
          <p:nvPr/>
        </p:nvSpPr>
        <p:spPr>
          <a:xfrm>
            <a:off x="611188" y="1341438"/>
            <a:ext cx="8229600" cy="452596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endParaRPr lang="en-AU" smtClean="0"/>
          </a:p>
          <a:p>
            <a:pPr marL="0" indent="0">
              <a:buFont typeface="Arial" charset="0"/>
              <a:buNone/>
            </a:pPr>
            <a:endParaRPr lang="en-AU" smtClean="0"/>
          </a:p>
        </p:txBody>
      </p:sp>
      <p:graphicFrame>
        <p:nvGraphicFramePr>
          <p:cNvPr id="4" name="Table 3"/>
          <p:cNvGraphicFramePr>
            <a:graphicFrameLocks noGrp="1"/>
          </p:cNvGraphicFramePr>
          <p:nvPr/>
        </p:nvGraphicFramePr>
        <p:xfrm>
          <a:off x="395288" y="1484313"/>
          <a:ext cx="8208962" cy="4700630"/>
        </p:xfrm>
        <a:graphic>
          <a:graphicData uri="http://schemas.openxmlformats.org/drawingml/2006/table">
            <a:tbl>
              <a:tblPr firstRow="1" firstCol="1" bandRow="1">
                <a:tableStyleId>{5C22544A-7EE6-4342-B048-85BDC9FD1C3A}</a:tableStyleId>
              </a:tblPr>
              <a:tblGrid>
                <a:gridCol w="4104481"/>
                <a:gridCol w="4104481"/>
              </a:tblGrid>
              <a:tr h="576208">
                <a:tc>
                  <a:txBody>
                    <a:bodyPr/>
                    <a:lstStyle/>
                    <a:p>
                      <a:pPr>
                        <a:lnSpc>
                          <a:spcPct val="105000"/>
                        </a:lnSpc>
                        <a:spcAft>
                          <a:spcPts val="1000"/>
                        </a:spcAft>
                      </a:pPr>
                      <a:r>
                        <a:rPr lang="en-AU" sz="1800" b="1" kern="1200" dirty="0" smtClean="0">
                          <a:solidFill>
                            <a:schemeClr val="lt1"/>
                          </a:solidFill>
                          <a:effectLst/>
                          <a:latin typeface="+mn-lt"/>
                          <a:ea typeface="+mn-ea"/>
                          <a:cs typeface="+mn-cs"/>
                        </a:rPr>
                        <a:t>TAS, VIC, SA &amp; WA</a:t>
                      </a:r>
                      <a:endParaRPr lang="en-AU" sz="1600" dirty="0">
                        <a:effectLst/>
                        <a:latin typeface="Arial"/>
                        <a:ea typeface="Times New Roman"/>
                        <a:cs typeface="Cambria"/>
                      </a:endParaRPr>
                    </a:p>
                  </a:txBody>
                  <a:tcPr marL="68580" marR="68580" marT="0" marB="0"/>
                </a:tc>
                <a:tc>
                  <a:txBody>
                    <a:bodyPr/>
                    <a:lstStyle/>
                    <a:p>
                      <a:pPr>
                        <a:lnSpc>
                          <a:spcPct val="105000"/>
                        </a:lnSpc>
                        <a:spcAft>
                          <a:spcPts val="1000"/>
                        </a:spcAft>
                      </a:pPr>
                      <a:r>
                        <a:rPr lang="en-AU" sz="1800" b="1" kern="1200" dirty="0" smtClean="0">
                          <a:solidFill>
                            <a:schemeClr val="lt1"/>
                          </a:solidFill>
                          <a:effectLst/>
                          <a:latin typeface="+mn-lt"/>
                          <a:ea typeface="+mn-ea"/>
                          <a:cs typeface="+mn-cs"/>
                        </a:rPr>
                        <a:t>ACT, NSW, QLD &amp; NT</a:t>
                      </a:r>
                      <a:endParaRPr lang="en-AU" sz="1600" dirty="0">
                        <a:effectLst/>
                        <a:latin typeface="Arial"/>
                        <a:ea typeface="Times New Roman"/>
                        <a:cs typeface="Cambria"/>
                      </a:endParaRPr>
                    </a:p>
                  </a:txBody>
                  <a:tcPr marL="68580" marR="68580" marT="0" marB="0"/>
                </a:tc>
              </a:tr>
              <a:tr h="2651908">
                <a:tc>
                  <a:txBody>
                    <a:bodyPr/>
                    <a:lstStyle/>
                    <a:p>
                      <a:pPr>
                        <a:lnSpc>
                          <a:spcPct val="105000"/>
                        </a:lnSpc>
                        <a:spcAft>
                          <a:spcPts val="1000"/>
                        </a:spcAft>
                      </a:pPr>
                      <a:r>
                        <a:rPr lang="en-AU" sz="1800" b="0" dirty="0" smtClean="0">
                          <a:solidFill>
                            <a:schemeClr val="tx1"/>
                          </a:solidFill>
                          <a:effectLst/>
                        </a:rPr>
                        <a:t/>
                      </a:r>
                      <a:br>
                        <a:rPr lang="en-AU" sz="1800" b="0" dirty="0" smtClean="0">
                          <a:solidFill>
                            <a:schemeClr val="tx1"/>
                          </a:solidFill>
                          <a:effectLst/>
                        </a:rPr>
                      </a:br>
                      <a:r>
                        <a:rPr lang="en-AU" sz="1800" b="0" dirty="0" smtClean="0">
                          <a:solidFill>
                            <a:schemeClr val="tx1"/>
                          </a:solidFill>
                          <a:effectLst/>
                        </a:rPr>
                        <a:t>Name</a:t>
                      </a:r>
                      <a:r>
                        <a:rPr lang="en-AU" sz="1800" b="0" dirty="0">
                          <a:solidFill>
                            <a:schemeClr val="tx1"/>
                          </a:solidFill>
                          <a:effectLst/>
                        </a:rPr>
                        <a:t>:	 Fiona Huskinson</a:t>
                      </a:r>
                    </a:p>
                    <a:p>
                      <a:pPr>
                        <a:lnSpc>
                          <a:spcPct val="105000"/>
                        </a:lnSpc>
                        <a:spcAft>
                          <a:spcPts val="1000"/>
                        </a:spcAft>
                      </a:pPr>
                      <a:r>
                        <a:rPr lang="en-AU" sz="1800" b="0" dirty="0">
                          <a:solidFill>
                            <a:schemeClr val="tx1"/>
                          </a:solidFill>
                          <a:effectLst/>
                        </a:rPr>
                        <a:t>Phone:	 (03) 6233 2140</a:t>
                      </a:r>
                    </a:p>
                    <a:p>
                      <a:pPr>
                        <a:lnSpc>
                          <a:spcPct val="105000"/>
                        </a:lnSpc>
                        <a:spcAft>
                          <a:spcPts val="1000"/>
                        </a:spcAft>
                      </a:pPr>
                      <a:r>
                        <a:rPr lang="en-AU" sz="1800" b="0" dirty="0">
                          <a:solidFill>
                            <a:schemeClr val="tx1"/>
                          </a:solidFill>
                          <a:effectLst/>
                        </a:rPr>
                        <a:t>Mobile: </a:t>
                      </a:r>
                      <a:r>
                        <a:rPr lang="en-AU" sz="1800" b="0" dirty="0" smtClean="0">
                          <a:solidFill>
                            <a:schemeClr val="tx1"/>
                          </a:solidFill>
                          <a:effectLst/>
                        </a:rPr>
                        <a:t>      0448 </a:t>
                      </a:r>
                      <a:r>
                        <a:rPr lang="en-AU" sz="1800" b="0" dirty="0">
                          <a:solidFill>
                            <a:schemeClr val="tx1"/>
                          </a:solidFill>
                          <a:effectLst/>
                        </a:rPr>
                        <a:t>576 200</a:t>
                      </a:r>
                    </a:p>
                    <a:p>
                      <a:pPr>
                        <a:lnSpc>
                          <a:spcPct val="105000"/>
                        </a:lnSpc>
                        <a:spcAft>
                          <a:spcPts val="1000"/>
                        </a:spcAft>
                      </a:pPr>
                      <a:r>
                        <a:rPr lang="en-AU" sz="1800" b="0" dirty="0" smtClean="0">
                          <a:solidFill>
                            <a:schemeClr val="tx1"/>
                          </a:solidFill>
                          <a:effectLst/>
                        </a:rPr>
                        <a:t>Email:</a:t>
                      </a:r>
                      <a:r>
                        <a:rPr lang="en-AU" sz="1800" b="0" dirty="0" smtClean="0">
                          <a:effectLst/>
                        </a:rPr>
                        <a:t> </a:t>
                      </a:r>
                      <a:r>
                        <a:rPr lang="en-AU" sz="1800" b="0" u="sng" dirty="0" smtClean="0">
                          <a:effectLst/>
                          <a:hlinkClick r:id="rId2"/>
                        </a:rPr>
                        <a:t>fiona.huskinson@skills.tas.gov.au</a:t>
                      </a:r>
                      <a:endParaRPr lang="en-AU" sz="1800" b="0" dirty="0">
                        <a:effectLst/>
                      </a:endParaRPr>
                    </a:p>
                    <a:p>
                      <a:pPr>
                        <a:lnSpc>
                          <a:spcPct val="105000"/>
                        </a:lnSpc>
                        <a:spcAft>
                          <a:spcPts val="1000"/>
                        </a:spcAft>
                      </a:pPr>
                      <a:r>
                        <a:rPr lang="en-AU" sz="1800" b="0" dirty="0">
                          <a:solidFill>
                            <a:schemeClr val="tx1"/>
                          </a:solidFill>
                          <a:effectLst/>
                        </a:rPr>
                        <a:t>Website:</a:t>
                      </a:r>
                      <a:r>
                        <a:rPr lang="en-AU" sz="1800" b="0" dirty="0">
                          <a:effectLst/>
                        </a:rPr>
                        <a:t> </a:t>
                      </a:r>
                      <a:r>
                        <a:rPr lang="en-AU" sz="1800" b="0" u="sng" dirty="0">
                          <a:effectLst/>
                          <a:hlinkClick r:id="rId3"/>
                        </a:rPr>
                        <a:t>www.flexiblelearning.net.au</a:t>
                      </a:r>
                      <a:endParaRPr lang="en-AU" sz="1800" b="0" dirty="0">
                        <a:effectLst/>
                        <a:latin typeface="Arial"/>
                        <a:ea typeface="Times New Roman"/>
                        <a:cs typeface="Cambria"/>
                      </a:endParaRPr>
                    </a:p>
                  </a:txBody>
                  <a:tcPr marL="68580" marR="68580" marT="0" marB="0">
                    <a:solidFill>
                      <a:schemeClr val="accent1">
                        <a:lumMod val="40000"/>
                        <a:lumOff val="60000"/>
                      </a:schemeClr>
                    </a:solidFill>
                  </a:tcPr>
                </a:tc>
                <a:tc>
                  <a:txBody>
                    <a:bodyPr/>
                    <a:lstStyle/>
                    <a:p>
                      <a:pPr>
                        <a:lnSpc>
                          <a:spcPct val="105000"/>
                        </a:lnSpc>
                        <a:spcAft>
                          <a:spcPts val="1000"/>
                        </a:spcAft>
                      </a:pPr>
                      <a:r>
                        <a:rPr lang="en-AU" sz="1800" dirty="0" smtClean="0">
                          <a:effectLst/>
                        </a:rPr>
                        <a:t/>
                      </a:r>
                      <a:br>
                        <a:rPr lang="en-AU" sz="1800" dirty="0" smtClean="0">
                          <a:effectLst/>
                        </a:rPr>
                      </a:br>
                      <a:r>
                        <a:rPr lang="en-AU" sz="1800" dirty="0" smtClean="0">
                          <a:effectLst/>
                        </a:rPr>
                        <a:t>Name</a:t>
                      </a:r>
                      <a:r>
                        <a:rPr lang="en-AU" sz="1800" dirty="0">
                          <a:effectLst/>
                        </a:rPr>
                        <a:t>:	 Melanie Doriean</a:t>
                      </a:r>
                    </a:p>
                    <a:p>
                      <a:pPr>
                        <a:lnSpc>
                          <a:spcPct val="105000"/>
                        </a:lnSpc>
                        <a:spcAft>
                          <a:spcPts val="1000"/>
                        </a:spcAft>
                      </a:pPr>
                      <a:r>
                        <a:rPr lang="en-AU" sz="1800" dirty="0">
                          <a:effectLst/>
                        </a:rPr>
                        <a:t>Phone:	 (02) 6627 8408</a:t>
                      </a:r>
                    </a:p>
                    <a:p>
                      <a:pPr>
                        <a:lnSpc>
                          <a:spcPct val="105000"/>
                        </a:lnSpc>
                        <a:spcAft>
                          <a:spcPts val="1000"/>
                        </a:spcAft>
                      </a:pPr>
                      <a:r>
                        <a:rPr lang="en-AU" sz="1800" dirty="0">
                          <a:effectLst/>
                        </a:rPr>
                        <a:t>Mobile: </a:t>
                      </a:r>
                      <a:r>
                        <a:rPr lang="en-AU" sz="1800" dirty="0" smtClean="0">
                          <a:effectLst/>
                        </a:rPr>
                        <a:t>       0407 </a:t>
                      </a:r>
                      <a:r>
                        <a:rPr lang="en-AU" sz="1800" dirty="0">
                          <a:effectLst/>
                        </a:rPr>
                        <a:t>459 550</a:t>
                      </a:r>
                    </a:p>
                    <a:p>
                      <a:pPr>
                        <a:lnSpc>
                          <a:spcPct val="105000"/>
                        </a:lnSpc>
                        <a:spcAft>
                          <a:spcPts val="1000"/>
                        </a:spcAft>
                      </a:pPr>
                      <a:r>
                        <a:rPr lang="en-AU" sz="1800" dirty="0" smtClean="0">
                          <a:effectLst/>
                        </a:rPr>
                        <a:t>Email: </a:t>
                      </a:r>
                      <a:r>
                        <a:rPr lang="en-AU" sz="1800" u="sng" dirty="0" smtClean="0">
                          <a:effectLst/>
                          <a:hlinkClick r:id="rId4"/>
                        </a:rPr>
                        <a:t>melanie.doriean@det.nsw.edu.au</a:t>
                      </a:r>
                      <a:endParaRPr lang="en-AU" sz="1800" dirty="0">
                        <a:effectLst/>
                      </a:endParaRPr>
                    </a:p>
                    <a:p>
                      <a:pPr>
                        <a:lnSpc>
                          <a:spcPct val="105000"/>
                        </a:lnSpc>
                        <a:spcAft>
                          <a:spcPts val="1000"/>
                        </a:spcAft>
                      </a:pPr>
                      <a:r>
                        <a:rPr lang="en-AU" sz="1800" dirty="0">
                          <a:effectLst/>
                        </a:rPr>
                        <a:t>Website: </a:t>
                      </a:r>
                      <a:r>
                        <a:rPr lang="en-AU" sz="1800" u="sng" dirty="0" smtClean="0">
                          <a:effectLst/>
                          <a:hlinkClick r:id="rId3"/>
                        </a:rPr>
                        <a:t>www.flexiblelearning.net.au</a:t>
                      </a:r>
                      <a:endParaRPr lang="en-AU" sz="1800" u="sng" dirty="0" smtClean="0">
                        <a:effectLst/>
                      </a:endParaRPr>
                    </a:p>
                    <a:p>
                      <a:pPr>
                        <a:lnSpc>
                          <a:spcPct val="105000"/>
                        </a:lnSpc>
                        <a:spcAft>
                          <a:spcPts val="1000"/>
                        </a:spcAft>
                      </a:pPr>
                      <a:endParaRPr lang="en-AU" sz="1800" dirty="0">
                        <a:effectLst/>
                        <a:latin typeface="Arial"/>
                        <a:ea typeface="Times New Roman"/>
                        <a:cs typeface="Cambria"/>
                      </a:endParaRPr>
                    </a:p>
                  </a:txBody>
                  <a:tcPr marL="68580" marR="68580" marT="0" marB="0">
                    <a:solidFill>
                      <a:schemeClr val="accent1">
                        <a:lumMod val="40000"/>
                        <a:lumOff val="60000"/>
                      </a:schemeClr>
                    </a:solidFill>
                  </a:tcPr>
                </a:tc>
              </a:tr>
              <a:tr h="1185134">
                <a:tc gridSpan="2">
                  <a:txBody>
                    <a:bodyPr/>
                    <a:lstStyle/>
                    <a:p>
                      <a:pPr marL="0" marR="0" indent="0" algn="ctr" defTabSz="914400" rtl="0" eaLnBrk="1" fontAlgn="auto" latinLnBrk="0" hangingPunct="1">
                        <a:lnSpc>
                          <a:spcPct val="105000"/>
                        </a:lnSpc>
                        <a:spcBef>
                          <a:spcPts val="0"/>
                        </a:spcBef>
                        <a:spcAft>
                          <a:spcPts val="1000"/>
                        </a:spcAft>
                        <a:buClrTx/>
                        <a:buSzTx/>
                        <a:buFontTx/>
                        <a:buNone/>
                        <a:tabLst/>
                        <a:defRPr/>
                      </a:pPr>
                      <a:r>
                        <a:rPr lang="en-AU" sz="1600" b="1" dirty="0" smtClean="0">
                          <a:effectLst/>
                          <a:latin typeface="Arial"/>
                          <a:ea typeface="Times New Roman"/>
                          <a:cs typeface="Cambria"/>
                        </a:rPr>
                        <a:t/>
                      </a:r>
                      <a:br>
                        <a:rPr lang="en-AU" sz="1600" b="1" dirty="0" smtClean="0">
                          <a:effectLst/>
                          <a:latin typeface="Arial"/>
                          <a:ea typeface="Times New Roman"/>
                          <a:cs typeface="Cambria"/>
                        </a:rPr>
                      </a:br>
                      <a:r>
                        <a:rPr lang="en-AU" sz="1600" b="1" dirty="0" smtClean="0">
                          <a:effectLst/>
                          <a:latin typeface="Arial"/>
                          <a:ea typeface="Times New Roman"/>
                          <a:cs typeface="Cambria"/>
                        </a:rPr>
                        <a:t>or</a:t>
                      </a:r>
                      <a:r>
                        <a:rPr lang="en-AU" sz="1600" b="1" baseline="0" dirty="0" smtClean="0">
                          <a:effectLst/>
                          <a:latin typeface="Arial"/>
                          <a:ea typeface="Times New Roman"/>
                          <a:cs typeface="Cambria"/>
                        </a:rPr>
                        <a:t> contact your E-Learning Coordinators </a:t>
                      </a:r>
                      <a:r>
                        <a:rPr lang="en-AU" sz="1600" dirty="0" smtClean="0">
                          <a:solidFill>
                            <a:schemeClr val="bg1"/>
                          </a:solidFill>
                        </a:rPr>
                        <a:t> </a:t>
                      </a:r>
                      <a:r>
                        <a:rPr lang="en-AU" sz="1600" dirty="0" smtClean="0"/>
                        <a:t>in your state or territory</a:t>
                      </a:r>
                    </a:p>
                    <a:p>
                      <a:pPr marL="0" marR="0" indent="0" algn="ctr" defTabSz="914400" rtl="0" eaLnBrk="1" fontAlgn="auto" latinLnBrk="0" hangingPunct="1">
                        <a:lnSpc>
                          <a:spcPct val="105000"/>
                        </a:lnSpc>
                        <a:spcBef>
                          <a:spcPts val="0"/>
                        </a:spcBef>
                        <a:spcAft>
                          <a:spcPts val="1000"/>
                        </a:spcAft>
                        <a:buClrTx/>
                        <a:buSzTx/>
                        <a:buFontTx/>
                        <a:buNone/>
                        <a:tabLst/>
                        <a:defRPr/>
                      </a:pPr>
                      <a:r>
                        <a:rPr lang="en-AU" sz="1800" b="0" u="sng" kern="1200" dirty="0" smtClean="0">
                          <a:solidFill>
                            <a:schemeClr val="lt1"/>
                          </a:solidFill>
                          <a:effectLst/>
                          <a:latin typeface="+mn-lt"/>
                          <a:ea typeface="+mn-ea"/>
                          <a:cs typeface="+mn-cs"/>
                          <a:hlinkClick r:id="rId5"/>
                        </a:rPr>
                        <a:t>http://www.flexiblelearning.net.au/content/state-and-territory-activities</a:t>
                      </a:r>
                      <a:endParaRPr lang="en-AU" sz="1600" b="0" dirty="0" smtClean="0"/>
                    </a:p>
                  </a:txBody>
                  <a:tcPr marL="68580" marR="68580" marT="0" marB="0"/>
                </a:tc>
                <a:tc hMerge="1">
                  <a:txBody>
                    <a:bodyPr/>
                    <a:lstStyle/>
                    <a:p>
                      <a:pPr>
                        <a:lnSpc>
                          <a:spcPct val="105000"/>
                        </a:lnSpc>
                        <a:spcAft>
                          <a:spcPts val="1000"/>
                        </a:spcAft>
                      </a:pPr>
                      <a:endParaRPr lang="en-AU" sz="1600" dirty="0">
                        <a:effectLst/>
                        <a:latin typeface="Arial"/>
                        <a:ea typeface="Times New Roman"/>
                        <a:cs typeface="Cambria"/>
                      </a:endParaRPr>
                    </a:p>
                  </a:txBody>
                  <a:tcPr marL="68580" marR="68580" marT="0" marB="0"/>
                </a:tc>
              </a:tr>
            </a:tbl>
          </a:graphicData>
        </a:graphic>
      </p:graphicFrame>
    </p:spTree>
    <p:extLst>
      <p:ext uri="{BB962C8B-B14F-4D97-AF65-F5344CB8AC3E}">
        <p14:creationId xmlns:p14="http://schemas.microsoft.com/office/powerpoint/2010/main" val="3496888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Q &amp; A</a:t>
            </a:r>
          </a:p>
        </p:txBody>
      </p:sp>
    </p:spTree>
    <p:extLst>
      <p:ext uri="{BB962C8B-B14F-4D97-AF65-F5344CB8AC3E}">
        <p14:creationId xmlns:p14="http://schemas.microsoft.com/office/powerpoint/2010/main" val="15350394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Thank you!</a:t>
            </a:r>
          </a:p>
        </p:txBody>
      </p:sp>
      <p:pic>
        <p:nvPicPr>
          <p:cNvPr id="3" name="Picture 2"/>
          <p:cNvPicPr>
            <a:picLocks noChangeAspect="1" noChangeArrowheads="1"/>
          </p:cNvPicPr>
          <p:nvPr/>
        </p:nvPicPr>
        <p:blipFill>
          <a:blip r:embed="rId2" cstate="print"/>
          <a:srcRect/>
          <a:stretch>
            <a:fillRect/>
          </a:stretch>
        </p:blipFill>
        <p:spPr bwMode="auto">
          <a:xfrm>
            <a:off x="1643063" y="1428750"/>
            <a:ext cx="4710112" cy="3395663"/>
          </a:xfrm>
          <a:prstGeom prst="rect">
            <a:avLst/>
          </a:prstGeom>
          <a:noFill/>
          <a:ln w="9525">
            <a:noFill/>
            <a:miter lim="800000"/>
            <a:headEnd/>
            <a:tailEnd/>
          </a:ln>
        </p:spPr>
      </p:pic>
      <p:sp>
        <p:nvSpPr>
          <p:cNvPr id="4" name="Rectangle 6"/>
          <p:cNvSpPr>
            <a:spLocks noChangeArrowheads="1"/>
          </p:cNvSpPr>
          <p:nvPr/>
        </p:nvSpPr>
        <p:spPr bwMode="auto">
          <a:xfrm>
            <a:off x="285750" y="6386513"/>
            <a:ext cx="6643688" cy="400050"/>
          </a:xfrm>
          <a:prstGeom prst="rect">
            <a:avLst/>
          </a:prstGeom>
          <a:noFill/>
          <a:ln w="9525">
            <a:noFill/>
            <a:miter lim="800000"/>
            <a:headEnd/>
            <a:tailEnd/>
          </a:ln>
        </p:spPr>
        <p:txBody>
          <a:bodyPr>
            <a:spAutoFit/>
          </a:bodyPr>
          <a:lstStyle/>
          <a:p>
            <a:r>
              <a:rPr lang="en-AU" sz="1000" dirty="0">
                <a:latin typeface="Calibri" pitchFamily="34" charset="0"/>
              </a:rPr>
              <a:t>Original image: '</a:t>
            </a:r>
            <a:r>
              <a:rPr lang="en-AU" sz="1000" dirty="0">
                <a:latin typeface="Calibri" pitchFamily="34" charset="0"/>
                <a:hlinkClick r:id="rId3"/>
              </a:rPr>
              <a:t>Rainbow Cafe's door knob</a:t>
            </a:r>
            <a:r>
              <a:rPr lang="en-AU" sz="1000" dirty="0">
                <a:latin typeface="Calibri" pitchFamily="34" charset="0"/>
              </a:rPr>
              <a:t>'   http://www.flickr.com/photos/93382027@N00/80959145</a:t>
            </a:r>
            <a:br>
              <a:rPr lang="en-AU" sz="1000" dirty="0">
                <a:latin typeface="Calibri" pitchFamily="34" charset="0"/>
              </a:rPr>
            </a:br>
            <a:r>
              <a:rPr lang="en-AU" sz="1000" dirty="0">
                <a:latin typeface="Calibri" pitchFamily="34" charset="0"/>
              </a:rPr>
              <a:t>by: </a:t>
            </a:r>
            <a:r>
              <a:rPr lang="en-AU" sz="1000" dirty="0" err="1">
                <a:latin typeface="Calibri" pitchFamily="34" charset="0"/>
              </a:rPr>
              <a:t>CarolineReleased</a:t>
            </a:r>
            <a:r>
              <a:rPr lang="en-AU" sz="1000" dirty="0">
                <a:latin typeface="Calibri" pitchFamily="34" charset="0"/>
              </a:rPr>
              <a:t> under an </a:t>
            </a:r>
            <a:r>
              <a:rPr lang="en-AU" sz="1000" dirty="0">
                <a:latin typeface="Calibri" pitchFamily="34" charset="0"/>
                <a:hlinkClick r:id="rId4"/>
              </a:rPr>
              <a:t>Attribution-</a:t>
            </a:r>
            <a:r>
              <a:rPr lang="en-AU" sz="1000" dirty="0" err="1">
                <a:latin typeface="Calibri" pitchFamily="34" charset="0"/>
                <a:hlinkClick r:id="rId4"/>
              </a:rPr>
              <a:t>NonCommercial</a:t>
            </a:r>
            <a:r>
              <a:rPr lang="en-AU" sz="1000" dirty="0">
                <a:latin typeface="Calibri" pitchFamily="34" charset="0"/>
                <a:hlinkClick r:id="rId4"/>
              </a:rPr>
              <a:t>-</a:t>
            </a:r>
            <a:r>
              <a:rPr lang="en-AU" sz="1000" dirty="0" err="1">
                <a:latin typeface="Calibri" pitchFamily="34" charset="0"/>
                <a:hlinkClick r:id="rId4"/>
              </a:rPr>
              <a:t>ShareAlike</a:t>
            </a:r>
            <a:r>
              <a:rPr lang="en-AU" sz="1000" dirty="0">
                <a:latin typeface="Calibri" pitchFamily="34" charset="0"/>
                <a:hlinkClick r:id="rId4"/>
              </a:rPr>
              <a:t> License</a:t>
            </a:r>
            <a:endParaRPr lang="en-AU" sz="1000" dirty="0">
              <a:latin typeface="Calibri" pitchFamily="34" charset="0"/>
            </a:endParaRPr>
          </a:p>
        </p:txBody>
      </p:sp>
    </p:spTree>
    <p:extLst>
      <p:ext uri="{BB962C8B-B14F-4D97-AF65-F5344CB8AC3E}">
        <p14:creationId xmlns:p14="http://schemas.microsoft.com/office/powerpoint/2010/main" val="3262055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smtClean="0"/>
              <a:t>Project team</a:t>
            </a:r>
            <a:endParaRPr lang="en-AU" dirty="0" smtClean="0"/>
          </a:p>
        </p:txBody>
      </p:sp>
      <p:sp>
        <p:nvSpPr>
          <p:cNvPr id="3" name="Content Placeholder 2"/>
          <p:cNvSpPr txBox="1">
            <a:spLocks/>
          </p:cNvSpPr>
          <p:nvPr/>
        </p:nvSpPr>
        <p:spPr>
          <a:xfrm>
            <a:off x="481013" y="1639888"/>
            <a:ext cx="8229600" cy="4525962"/>
          </a:xfrm>
          <a:prstGeom prst="rect">
            <a:avLst/>
          </a:prstGeom>
        </p:spPr>
        <p:txBody>
          <a:bodyPr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pitchFamily="34" charset="0"/>
              <a:buNone/>
              <a:defRPr/>
            </a:pPr>
            <a:r>
              <a:rPr lang="en-AU" dirty="0" smtClean="0"/>
              <a:t>Fiona Huskinson</a:t>
            </a:r>
          </a:p>
          <a:p>
            <a:pPr marL="0" indent="0" algn="r">
              <a:buFont typeface="Arial" pitchFamily="34" charset="0"/>
              <a:buNone/>
              <a:defRPr/>
            </a:pPr>
            <a:r>
              <a:rPr lang="en-AU" dirty="0" smtClean="0"/>
              <a:t>NBN National Business Manager</a:t>
            </a:r>
          </a:p>
          <a:p>
            <a:pPr marL="0" indent="0" algn="r">
              <a:buFont typeface="Arial" pitchFamily="34" charset="0"/>
              <a:buNone/>
              <a:defRPr/>
            </a:pPr>
            <a:r>
              <a:rPr lang="en-AU" dirty="0" smtClean="0"/>
              <a:t>TAS/VIC/WA/SA</a:t>
            </a:r>
          </a:p>
          <a:p>
            <a:pPr marL="0" indent="0" algn="r">
              <a:buFont typeface="Arial" pitchFamily="34" charset="0"/>
              <a:buNone/>
              <a:defRPr/>
            </a:pPr>
            <a:endParaRPr lang="en-AU" dirty="0" smtClean="0"/>
          </a:p>
          <a:p>
            <a:pPr marL="0" indent="0" algn="r">
              <a:buFont typeface="Arial" pitchFamily="34" charset="0"/>
              <a:buNone/>
              <a:defRPr/>
            </a:pPr>
            <a:r>
              <a:rPr lang="en-AU" dirty="0" smtClean="0"/>
              <a:t>Jennifer Batten</a:t>
            </a:r>
          </a:p>
          <a:p>
            <a:pPr marL="0" indent="0" algn="r">
              <a:buFont typeface="Arial" pitchFamily="34" charset="0"/>
              <a:buNone/>
              <a:defRPr/>
            </a:pPr>
            <a:r>
              <a:rPr lang="en-AU" dirty="0" smtClean="0"/>
              <a:t>NBN National Business Manager</a:t>
            </a:r>
          </a:p>
          <a:p>
            <a:pPr marL="0" indent="0" algn="r">
              <a:buNone/>
              <a:defRPr/>
            </a:pPr>
            <a:r>
              <a:rPr lang="en-AU" dirty="0" smtClean="0"/>
              <a:t>NSW/ACT/NT/QLD</a:t>
            </a:r>
            <a:endParaRPr lang="en-AU" dirty="0"/>
          </a:p>
          <a:p>
            <a:pPr marL="0" indent="0">
              <a:buFont typeface="Arial" pitchFamily="34" charset="0"/>
              <a:buNone/>
              <a:defRPr/>
            </a:pPr>
            <a:endParaRPr lang="en-AU" dirty="0" smtClean="0"/>
          </a:p>
          <a:p>
            <a:pPr marL="0" indent="0" algn="r">
              <a:buFont typeface="Arial" pitchFamily="34" charset="0"/>
              <a:buNone/>
              <a:defRPr/>
            </a:pPr>
            <a:r>
              <a:rPr lang="en-AU" dirty="0" smtClean="0"/>
              <a:t>   </a:t>
            </a:r>
          </a:p>
          <a:p>
            <a:pPr marL="0" indent="0">
              <a:buFont typeface="Arial" pitchFamily="34" charset="0"/>
              <a:buNone/>
              <a:defRPr/>
            </a:pPr>
            <a:endParaRPr lang="en-AU" dirty="0" smtClean="0"/>
          </a:p>
          <a:p>
            <a:pPr>
              <a:buFont typeface="Arial" pitchFamily="34" charset="0"/>
              <a:buChar char="•"/>
              <a:defRPr/>
            </a:pPr>
            <a:endParaRPr lang="en-AU" dirty="0" smtClean="0"/>
          </a:p>
        </p:txBody>
      </p:sp>
      <p:pic>
        <p:nvPicPr>
          <p:cNvPr id="4" name="Picture 3" descr="C:\Users\eloise.rushton\Desktop\fiona march10 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417638"/>
            <a:ext cx="1224136" cy="166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521830"/>
            <a:ext cx="1224136" cy="1563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45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Project team continued</a:t>
            </a:r>
          </a:p>
        </p:txBody>
      </p:sp>
      <p:sp>
        <p:nvSpPr>
          <p:cNvPr id="3" name="Content Placeholder 2"/>
          <p:cNvSpPr txBox="1">
            <a:spLocks/>
          </p:cNvSpPr>
          <p:nvPr/>
        </p:nvSpPr>
        <p:spPr>
          <a:xfrm>
            <a:off x="23762" y="1052736"/>
            <a:ext cx="8652694" cy="4748212"/>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pitchFamily="34" charset="0"/>
              <a:buNone/>
              <a:defRPr/>
            </a:pPr>
            <a:r>
              <a:rPr lang="en-AU" dirty="0" smtClean="0"/>
              <a:t> 			Eloise Rushton</a:t>
            </a:r>
          </a:p>
          <a:p>
            <a:pPr marL="0" indent="0" algn="r">
              <a:buFont typeface="Arial" pitchFamily="34" charset="0"/>
              <a:buNone/>
              <a:defRPr/>
            </a:pPr>
            <a:r>
              <a:rPr lang="en-AU" dirty="0" smtClean="0"/>
              <a:t>NBN Project Support Officer (TAS)</a:t>
            </a:r>
          </a:p>
          <a:p>
            <a:pPr marL="0" indent="0">
              <a:buFont typeface="Arial" pitchFamily="34" charset="0"/>
              <a:buNone/>
              <a:defRPr/>
            </a:pPr>
            <a:endParaRPr lang="en-AU" dirty="0" smtClean="0"/>
          </a:p>
          <a:p>
            <a:pPr marL="0" indent="0" algn="r">
              <a:buFont typeface="Arial" pitchFamily="34" charset="0"/>
              <a:buNone/>
              <a:defRPr/>
            </a:pPr>
            <a:r>
              <a:rPr lang="en-AU" dirty="0" smtClean="0"/>
              <a:t> 			Frankie Forsyth</a:t>
            </a:r>
          </a:p>
          <a:p>
            <a:pPr marL="0" indent="0" algn="r">
              <a:buFont typeface="Arial" pitchFamily="34" charset="0"/>
              <a:buNone/>
              <a:defRPr/>
            </a:pPr>
            <a:r>
              <a:rPr lang="en-AU" dirty="0" smtClean="0"/>
              <a:t>NBN Project Consultant (TAS)</a:t>
            </a:r>
          </a:p>
          <a:p>
            <a:pPr marL="0" indent="0" algn="r">
              <a:buFont typeface="Arial" pitchFamily="34" charset="0"/>
              <a:buNone/>
              <a:defRPr/>
            </a:pPr>
            <a:endParaRPr lang="en-AU" dirty="0" smtClean="0"/>
          </a:p>
          <a:p>
            <a:pPr marL="0" indent="0" algn="r">
              <a:buFont typeface="Arial" pitchFamily="34" charset="0"/>
              <a:buNone/>
              <a:defRPr/>
            </a:pPr>
            <a:r>
              <a:rPr lang="en-AU" dirty="0" smtClean="0"/>
              <a:t>Melanie </a:t>
            </a:r>
            <a:r>
              <a:rPr lang="en-AU" dirty="0" err="1"/>
              <a:t>Doriean</a:t>
            </a:r>
            <a:endParaRPr lang="en-AU" dirty="0"/>
          </a:p>
          <a:p>
            <a:pPr marL="0" indent="0" algn="r">
              <a:buFont typeface="Arial" pitchFamily="34" charset="0"/>
              <a:buNone/>
              <a:defRPr/>
            </a:pPr>
            <a:r>
              <a:rPr lang="en-AU" dirty="0"/>
              <a:t>NSW E-learning </a:t>
            </a:r>
            <a:r>
              <a:rPr lang="en-AU" dirty="0" smtClean="0"/>
              <a:t>Coordinator (NSW) </a:t>
            </a:r>
            <a:endParaRPr lang="en-AU" dirty="0"/>
          </a:p>
          <a:p>
            <a:pPr>
              <a:buFont typeface="Arial" pitchFamily="34" charset="0"/>
              <a:buChar char="•"/>
              <a:defRPr/>
            </a:pPr>
            <a:endParaRPr lang="en-AU" dirty="0" smtClean="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96752"/>
            <a:ext cx="109537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C:\Users\Forsyth\Documents\FFC D drive\FFC files\05 Graphics\FrankieF_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874170"/>
            <a:ext cx="1095375" cy="131927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www.ncahs.nsw.gov.au/images/imglib/participation/Melanie%20Doriean%20004%20reduc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4409473"/>
            <a:ext cx="1054234" cy="157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145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11150" y="764704"/>
            <a:ext cx="8229600" cy="1143000"/>
          </a:xfrm>
          <a:prstGeom prst="rect">
            <a:avLst/>
          </a:prstGeom>
        </p:spPr>
        <p:txBody>
          <a:bodyPr rtlCol="0">
            <a:normAutofit fontScale="97500"/>
          </a:bodyPr>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The National VET E-learning Strategy</a:t>
            </a:r>
            <a:br>
              <a:rPr lang="en-AU" dirty="0" smtClean="0"/>
            </a:br>
            <a:endParaRPr lang="en-AU" dirty="0" smtClean="0"/>
          </a:p>
        </p:txBody>
      </p:sp>
      <p:sp>
        <p:nvSpPr>
          <p:cNvPr id="3" name="Rectangle 2"/>
          <p:cNvSpPr/>
          <p:nvPr/>
        </p:nvSpPr>
        <p:spPr>
          <a:xfrm>
            <a:off x="611188" y="1484784"/>
            <a:ext cx="7921625" cy="5416868"/>
          </a:xfrm>
          <a:prstGeom prst="rect">
            <a:avLst/>
          </a:prstGeom>
        </p:spPr>
        <p:txBody>
          <a:bodyPr>
            <a:spAutoFit/>
          </a:bodyPr>
          <a:lstStyle/>
          <a:p>
            <a:pPr fontAlgn="auto">
              <a:spcBef>
                <a:spcPts val="0"/>
              </a:spcBef>
              <a:spcAft>
                <a:spcPts val="0"/>
              </a:spcAft>
              <a:defRPr/>
            </a:pPr>
            <a:r>
              <a:rPr lang="en-AU" sz="2200" dirty="0">
                <a:latin typeface="+mn-lt"/>
                <a:cs typeface="+mn-cs"/>
              </a:rPr>
              <a:t>The </a:t>
            </a:r>
            <a:r>
              <a:rPr lang="en-AU" sz="2200" i="1" dirty="0">
                <a:latin typeface="+mn-lt"/>
                <a:cs typeface="+mn-cs"/>
              </a:rPr>
              <a:t>National Broadband Network (NBN) E-learning Programs</a:t>
            </a:r>
            <a:r>
              <a:rPr lang="en-AU" sz="2200" dirty="0">
                <a:latin typeface="+mn-lt"/>
                <a:cs typeface="+mn-cs"/>
              </a:rPr>
              <a:t> forms part of the National VET </a:t>
            </a:r>
            <a:r>
              <a:rPr lang="en-AU" sz="2200">
                <a:latin typeface="+mn-lt"/>
                <a:cs typeface="+mn-cs"/>
              </a:rPr>
              <a:t>E-learning </a:t>
            </a:r>
            <a:r>
              <a:rPr lang="en-AU" sz="2200" smtClean="0">
                <a:latin typeface="+mn-lt"/>
                <a:cs typeface="+mn-cs"/>
              </a:rPr>
              <a:t>Strategy</a:t>
            </a:r>
          </a:p>
          <a:p>
            <a:pPr fontAlgn="auto">
              <a:spcBef>
                <a:spcPts val="0"/>
              </a:spcBef>
              <a:spcAft>
                <a:spcPts val="0"/>
              </a:spcAft>
              <a:defRPr/>
            </a:pPr>
            <a:endParaRPr lang="en-AU" sz="2200" dirty="0">
              <a:latin typeface="+mn-lt"/>
              <a:cs typeface="+mn-cs"/>
            </a:endParaRPr>
          </a:p>
          <a:p>
            <a:pPr fontAlgn="auto">
              <a:spcBef>
                <a:spcPts val="0"/>
              </a:spcBef>
              <a:spcAft>
                <a:spcPts val="0"/>
              </a:spcAft>
              <a:defRPr/>
            </a:pPr>
            <a:r>
              <a:rPr lang="en-AU" sz="2200" b="1" i="1" dirty="0">
                <a:solidFill>
                  <a:schemeClr val="tx2">
                    <a:lumMod val="60000"/>
                    <a:lumOff val="40000"/>
                  </a:schemeClr>
                </a:solidFill>
                <a:latin typeface="+mn-lt"/>
                <a:cs typeface="+mn-cs"/>
              </a:rPr>
              <a:t>Vision: A globally competitive Australian training system underpinned by world class E-learning infrastructure and capability.</a:t>
            </a:r>
          </a:p>
          <a:p>
            <a:pPr fontAlgn="auto">
              <a:spcBef>
                <a:spcPts val="0"/>
              </a:spcBef>
              <a:spcAft>
                <a:spcPts val="0"/>
              </a:spcAft>
              <a:defRPr/>
            </a:pPr>
            <a:endParaRPr lang="en-AU" sz="2200" dirty="0">
              <a:latin typeface="+mn-lt"/>
              <a:cs typeface="+mn-cs"/>
            </a:endParaRPr>
          </a:p>
          <a:p>
            <a:pPr fontAlgn="auto">
              <a:spcBef>
                <a:spcPts val="0"/>
              </a:spcBef>
              <a:spcAft>
                <a:spcPts val="0"/>
              </a:spcAft>
              <a:defRPr/>
            </a:pPr>
            <a:r>
              <a:rPr lang="en-AU" sz="2200" dirty="0">
                <a:latin typeface="+mn-lt"/>
                <a:cs typeface="+mn-cs"/>
              </a:rPr>
              <a:t>Goal 1: Develop and utilise E-learning strategies to maximise the benefits of the national investment in broadband.</a:t>
            </a:r>
          </a:p>
          <a:p>
            <a:pPr fontAlgn="auto">
              <a:spcBef>
                <a:spcPts val="0"/>
              </a:spcBef>
              <a:spcAft>
                <a:spcPts val="0"/>
              </a:spcAft>
              <a:defRPr/>
            </a:pPr>
            <a:endParaRPr lang="en-AU" sz="2200" dirty="0">
              <a:latin typeface="+mn-lt"/>
              <a:cs typeface="+mn-cs"/>
            </a:endParaRPr>
          </a:p>
          <a:p>
            <a:pPr fontAlgn="auto">
              <a:spcBef>
                <a:spcPts val="0"/>
              </a:spcBef>
              <a:spcAft>
                <a:spcPts val="0"/>
              </a:spcAft>
              <a:defRPr/>
            </a:pPr>
            <a:r>
              <a:rPr lang="en-AU" sz="2200" b="1" i="1" dirty="0">
                <a:solidFill>
                  <a:schemeClr val="tx2">
                    <a:lumMod val="60000"/>
                    <a:lumOff val="40000"/>
                  </a:schemeClr>
                </a:solidFill>
                <a:latin typeface="+mn-lt"/>
                <a:cs typeface="+mn-cs"/>
              </a:rPr>
              <a:t>Strategic Objective: Demonstrate the power of broadband to enhance outcomes for learners, and promote growth in broadband-based training as the NBN roll­out proceeds</a:t>
            </a:r>
            <a:endParaRPr lang="en-AU" sz="2200" b="1" dirty="0">
              <a:solidFill>
                <a:schemeClr val="tx2">
                  <a:lumMod val="60000"/>
                  <a:lumOff val="40000"/>
                </a:schemeClr>
              </a:solidFill>
              <a:latin typeface="+mn-lt"/>
              <a:cs typeface="+mn-cs"/>
            </a:endParaRPr>
          </a:p>
          <a:p>
            <a:pPr fontAlgn="auto">
              <a:spcBef>
                <a:spcPts val="0"/>
              </a:spcBef>
              <a:spcAft>
                <a:spcPts val="0"/>
              </a:spcAft>
              <a:defRPr/>
            </a:pPr>
            <a:endParaRPr lang="en-AU" sz="2400" dirty="0">
              <a:latin typeface="+mn-lt"/>
              <a:cs typeface="+mn-cs"/>
            </a:endParaRPr>
          </a:p>
          <a:p>
            <a:pPr fontAlgn="auto">
              <a:spcBef>
                <a:spcPts val="0"/>
              </a:spcBef>
              <a:spcAft>
                <a:spcPts val="0"/>
              </a:spcAft>
              <a:defRPr/>
            </a:pPr>
            <a:endParaRPr lang="en-AU" dirty="0">
              <a:latin typeface="+mn-lt"/>
              <a:cs typeface="+mn-cs"/>
            </a:endParaRPr>
          </a:p>
          <a:p>
            <a:pPr fontAlgn="auto">
              <a:spcBef>
                <a:spcPts val="0"/>
              </a:spcBef>
              <a:spcAft>
                <a:spcPts val="0"/>
              </a:spcAft>
              <a:defRPr/>
            </a:pPr>
            <a:endParaRPr lang="en-AU" dirty="0">
              <a:latin typeface="+mn-lt"/>
              <a:cs typeface="+mn-cs"/>
            </a:endParaRPr>
          </a:p>
        </p:txBody>
      </p:sp>
    </p:spTree>
    <p:extLst>
      <p:ext uri="{BB962C8B-B14F-4D97-AF65-F5344CB8AC3E}">
        <p14:creationId xmlns:p14="http://schemas.microsoft.com/office/powerpoint/2010/main" val="4054456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67544" y="404664"/>
            <a:ext cx="5904334" cy="1143000"/>
          </a:xfrm>
          <a:prstGeom prst="rect">
            <a:avLst/>
          </a:prstGeom>
        </p:spPr>
        <p:txBody>
          <a:bodyPr rtlCol="0">
            <a:normAutofit fontScale="97500"/>
          </a:bodyPr>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NBN E-learning Programs Business Activity will:</a:t>
            </a:r>
          </a:p>
        </p:txBody>
      </p:sp>
      <p:sp>
        <p:nvSpPr>
          <p:cNvPr id="3" name="Content Placeholder 2"/>
          <p:cNvSpPr txBox="1">
            <a:spLocks/>
          </p:cNvSpPr>
          <p:nvPr/>
        </p:nvSpPr>
        <p:spPr>
          <a:xfrm>
            <a:off x="395288" y="1989138"/>
            <a:ext cx="8229600" cy="4525962"/>
          </a:xfrm>
          <a:prstGeom prst="rect">
            <a:avLst/>
          </a:prstGeom>
        </p:spPr>
        <p:txBody>
          <a:bodyPr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defRPr/>
            </a:pPr>
            <a:r>
              <a:rPr lang="en-AU" sz="2800" dirty="0" smtClean="0"/>
              <a:t>provide opportunities through targeted funding to create innovative approaches for using the NBN.</a:t>
            </a:r>
          </a:p>
          <a:p>
            <a:pPr marL="514350" indent="-514350">
              <a:buFont typeface="+mj-lt"/>
              <a:buAutoNum type="arabicPeriod"/>
              <a:defRPr/>
            </a:pPr>
            <a:r>
              <a:rPr lang="en-AU" sz="2800" dirty="0" smtClean="0"/>
              <a:t>develop skills to improve Australia’s workforce participation and productivity.</a:t>
            </a:r>
          </a:p>
          <a:p>
            <a:pPr marL="0" indent="0">
              <a:buFont typeface="Arial" pitchFamily="34" charset="0"/>
              <a:buNone/>
              <a:defRPr/>
            </a:pPr>
            <a:endParaRPr lang="en-AU" dirty="0" smtClean="0"/>
          </a:p>
        </p:txBody>
      </p:sp>
    </p:spTree>
    <p:extLst>
      <p:ext uri="{BB962C8B-B14F-4D97-AF65-F5344CB8AC3E}">
        <p14:creationId xmlns:p14="http://schemas.microsoft.com/office/powerpoint/2010/main" val="806741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smtClean="0"/>
              <a:t>Coverage</a:t>
            </a:r>
          </a:p>
        </p:txBody>
      </p:sp>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635375" y="1412875"/>
            <a:ext cx="4510088" cy="424497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8313" y="1196752"/>
            <a:ext cx="2951162" cy="5386090"/>
          </a:xfrm>
          <a:prstGeom prst="rect">
            <a:avLst/>
          </a:prstGeom>
          <a:noFill/>
        </p:spPr>
        <p:txBody>
          <a:bodyPr>
            <a:spAutoFit/>
          </a:bodyPr>
          <a:lstStyle/>
          <a:p>
            <a:pPr>
              <a:defRPr/>
            </a:pPr>
            <a:r>
              <a:rPr lang="en-AU" sz="2200" dirty="0"/>
              <a:t>Tasmania will manage projects in;</a:t>
            </a:r>
          </a:p>
          <a:p>
            <a:pPr marL="285750" indent="-285750">
              <a:buFont typeface="Arial" pitchFamily="34" charset="0"/>
              <a:buChar char="•"/>
              <a:defRPr/>
            </a:pPr>
            <a:r>
              <a:rPr lang="en-AU" sz="2200" dirty="0"/>
              <a:t>VIC</a:t>
            </a:r>
          </a:p>
          <a:p>
            <a:pPr marL="285750" indent="-285750">
              <a:buFont typeface="Arial" pitchFamily="34" charset="0"/>
              <a:buChar char="•"/>
              <a:defRPr/>
            </a:pPr>
            <a:r>
              <a:rPr lang="en-AU" sz="2200" dirty="0"/>
              <a:t>SA</a:t>
            </a:r>
          </a:p>
          <a:p>
            <a:pPr marL="285750" indent="-285750">
              <a:buFont typeface="Arial" pitchFamily="34" charset="0"/>
              <a:buChar char="•"/>
              <a:defRPr/>
            </a:pPr>
            <a:r>
              <a:rPr lang="en-AU" sz="2200" dirty="0"/>
              <a:t>WA</a:t>
            </a:r>
          </a:p>
          <a:p>
            <a:pPr marL="285750" indent="-285750">
              <a:buFont typeface="Arial" pitchFamily="34" charset="0"/>
              <a:buChar char="•"/>
              <a:defRPr/>
            </a:pPr>
            <a:r>
              <a:rPr lang="en-AU" sz="2200" dirty="0"/>
              <a:t>TAS</a:t>
            </a:r>
          </a:p>
          <a:p>
            <a:pPr>
              <a:defRPr/>
            </a:pPr>
            <a:endParaRPr lang="en-AU" sz="2200" dirty="0"/>
          </a:p>
          <a:p>
            <a:pPr>
              <a:defRPr/>
            </a:pPr>
            <a:endParaRPr lang="en-AU" sz="2200" dirty="0"/>
          </a:p>
          <a:p>
            <a:pPr>
              <a:defRPr/>
            </a:pPr>
            <a:r>
              <a:rPr lang="en-AU" sz="2200" dirty="0"/>
              <a:t>NSW will manage</a:t>
            </a:r>
          </a:p>
          <a:p>
            <a:pPr>
              <a:defRPr/>
            </a:pPr>
            <a:r>
              <a:rPr lang="en-AU" sz="2200" dirty="0"/>
              <a:t> projects in;</a:t>
            </a:r>
          </a:p>
          <a:p>
            <a:pPr marL="285750" indent="-285750">
              <a:buFont typeface="Arial" pitchFamily="34" charset="0"/>
              <a:buChar char="•"/>
              <a:defRPr/>
            </a:pPr>
            <a:r>
              <a:rPr lang="en-AU" sz="2200" dirty="0"/>
              <a:t>ACT</a:t>
            </a:r>
          </a:p>
          <a:p>
            <a:pPr marL="285750" indent="-285750">
              <a:buFont typeface="Arial" pitchFamily="34" charset="0"/>
              <a:buChar char="•"/>
              <a:defRPr/>
            </a:pPr>
            <a:r>
              <a:rPr lang="en-AU" sz="2200" dirty="0"/>
              <a:t>QLD</a:t>
            </a:r>
          </a:p>
          <a:p>
            <a:pPr marL="285750" indent="-285750">
              <a:buFont typeface="Arial" pitchFamily="34" charset="0"/>
              <a:buChar char="•"/>
              <a:defRPr/>
            </a:pPr>
            <a:r>
              <a:rPr lang="en-AU" sz="2200" dirty="0"/>
              <a:t>NT</a:t>
            </a:r>
          </a:p>
          <a:p>
            <a:pPr marL="285750" indent="-285750">
              <a:buFont typeface="Arial" pitchFamily="34" charset="0"/>
              <a:buChar char="•"/>
              <a:defRPr/>
            </a:pPr>
            <a:r>
              <a:rPr lang="en-AU" sz="2200" dirty="0"/>
              <a:t>NSW</a:t>
            </a:r>
          </a:p>
          <a:p>
            <a:pPr>
              <a:defRPr/>
            </a:pPr>
            <a:endParaRPr lang="en-AU" dirty="0"/>
          </a:p>
          <a:p>
            <a:pPr>
              <a:defRPr/>
            </a:pPr>
            <a:endParaRPr lang="en-AU" dirty="0"/>
          </a:p>
        </p:txBody>
      </p:sp>
    </p:spTree>
    <p:extLst>
      <p:ext uri="{BB962C8B-B14F-4D97-AF65-F5344CB8AC3E}">
        <p14:creationId xmlns:p14="http://schemas.microsoft.com/office/powerpoint/2010/main" val="23635397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706090"/>
          </a:xfrm>
          <a:prstGeom prst="rect">
            <a:avLst/>
          </a:prstGeom>
        </p:spPr>
        <p:txBody>
          <a:bodyPr rtlCol="0"/>
          <a:lstStyle>
            <a:lvl1pPr algn="l" defTabSz="457200" rtl="0" eaLnBrk="1" latinLnBrk="0" hangingPunct="1">
              <a:spcBef>
                <a:spcPct val="0"/>
              </a:spcBef>
              <a:buNone/>
              <a:defRPr sz="3200" kern="1200">
                <a:solidFill>
                  <a:schemeClr val="tx1"/>
                </a:solidFill>
                <a:latin typeface="Arial"/>
                <a:ea typeface="+mj-ea"/>
                <a:cs typeface="Arial"/>
              </a:defRPr>
            </a:lvl1pPr>
          </a:lstStyle>
          <a:p>
            <a:pPr>
              <a:defRPr/>
            </a:pPr>
            <a:r>
              <a:rPr lang="en-AU" dirty="0"/>
              <a:t>NBN Stage 1 pilot </a:t>
            </a:r>
            <a:r>
              <a:rPr lang="en-AU" dirty="0" smtClean="0"/>
              <a:t>sites</a:t>
            </a:r>
            <a:endParaRPr lang="en-AU" dirty="0"/>
          </a:p>
        </p:txBody>
      </p:sp>
      <p:sp>
        <p:nvSpPr>
          <p:cNvPr id="4" name="TextBox 3"/>
          <p:cNvSpPr txBox="1"/>
          <p:nvPr/>
        </p:nvSpPr>
        <p:spPr>
          <a:xfrm>
            <a:off x="179512" y="620688"/>
            <a:ext cx="3239963" cy="5539978"/>
          </a:xfrm>
          <a:prstGeom prst="rect">
            <a:avLst/>
          </a:prstGeom>
          <a:noFill/>
        </p:spPr>
        <p:txBody>
          <a:bodyPr wrap="square">
            <a:spAutoFit/>
          </a:bodyPr>
          <a:lstStyle/>
          <a:p>
            <a:pPr>
              <a:defRPr/>
            </a:pPr>
            <a:endParaRPr lang="en-AU" dirty="0"/>
          </a:p>
          <a:p>
            <a:pPr>
              <a:defRPr/>
            </a:pPr>
            <a:r>
              <a:rPr lang="en-AU" sz="2200" b="1" dirty="0" smtClean="0"/>
              <a:t>Tasmania:</a:t>
            </a:r>
          </a:p>
          <a:p>
            <a:pPr marL="285750" indent="-285750">
              <a:buFont typeface="Arial" pitchFamily="34" charset="0"/>
              <a:buChar char="•"/>
              <a:defRPr/>
            </a:pPr>
            <a:r>
              <a:rPr lang="en-AU" sz="2200" dirty="0" smtClean="0"/>
              <a:t>Midway Point</a:t>
            </a:r>
          </a:p>
          <a:p>
            <a:pPr marL="285750" indent="-285750">
              <a:buFont typeface="Arial" pitchFamily="34" charset="0"/>
              <a:buChar char="•"/>
              <a:defRPr/>
            </a:pPr>
            <a:r>
              <a:rPr lang="en-AU" sz="2200" dirty="0" smtClean="0"/>
              <a:t>Smithton</a:t>
            </a:r>
          </a:p>
          <a:p>
            <a:pPr marL="285750" indent="-285750">
              <a:buFont typeface="Arial" pitchFamily="34" charset="0"/>
              <a:buChar char="•"/>
              <a:defRPr/>
            </a:pPr>
            <a:r>
              <a:rPr lang="en-AU" sz="2200" dirty="0" smtClean="0"/>
              <a:t>Scottsdale</a:t>
            </a:r>
          </a:p>
          <a:p>
            <a:pPr marL="285750" indent="-285750">
              <a:buFont typeface="Arial" pitchFamily="34" charset="0"/>
              <a:buChar char="•"/>
              <a:defRPr/>
            </a:pPr>
            <a:endParaRPr lang="en-AU" sz="800" dirty="0"/>
          </a:p>
          <a:p>
            <a:pPr>
              <a:defRPr/>
            </a:pPr>
            <a:r>
              <a:rPr lang="en-AU" sz="2200" b="1" dirty="0" smtClean="0"/>
              <a:t>Victoria:</a:t>
            </a:r>
          </a:p>
          <a:p>
            <a:pPr marL="285750" indent="-285750">
              <a:buFont typeface="Arial" pitchFamily="34" charset="0"/>
              <a:buChar char="•"/>
              <a:defRPr/>
            </a:pPr>
            <a:r>
              <a:rPr lang="en-AU" sz="2200" dirty="0"/>
              <a:t>Brunswick</a:t>
            </a:r>
          </a:p>
          <a:p>
            <a:pPr>
              <a:defRPr/>
            </a:pPr>
            <a:endParaRPr lang="en-AU" sz="800" b="1" dirty="0"/>
          </a:p>
          <a:p>
            <a:pPr>
              <a:defRPr/>
            </a:pPr>
            <a:r>
              <a:rPr lang="en-AU" sz="2200" b="1" dirty="0" smtClean="0"/>
              <a:t>South Australia:</a:t>
            </a:r>
          </a:p>
          <a:p>
            <a:pPr marL="285750" indent="-285750">
              <a:buFont typeface="Arial" pitchFamily="34" charset="0"/>
              <a:buChar char="•"/>
              <a:defRPr/>
            </a:pPr>
            <a:r>
              <a:rPr lang="en-AU" sz="2200" dirty="0" smtClean="0"/>
              <a:t>Willunga</a:t>
            </a:r>
            <a:endParaRPr lang="en-AU" sz="2200" dirty="0"/>
          </a:p>
          <a:p>
            <a:pPr>
              <a:defRPr/>
            </a:pPr>
            <a:endParaRPr lang="en-AU" sz="800" dirty="0" smtClean="0"/>
          </a:p>
          <a:p>
            <a:pPr>
              <a:defRPr/>
            </a:pPr>
            <a:r>
              <a:rPr lang="en-AU" sz="2200" b="1" dirty="0" smtClean="0"/>
              <a:t>NSW/ACT:</a:t>
            </a:r>
          </a:p>
          <a:p>
            <a:pPr>
              <a:defRPr/>
            </a:pPr>
            <a:r>
              <a:rPr lang="en-AU" sz="2200" dirty="0"/>
              <a:t>Armidale and Kiama/ </a:t>
            </a:r>
            <a:r>
              <a:rPr lang="en-AU" sz="2200" dirty="0" smtClean="0"/>
              <a:t>Minnamurra</a:t>
            </a:r>
          </a:p>
          <a:p>
            <a:pPr>
              <a:defRPr/>
            </a:pPr>
            <a:endParaRPr lang="en-AU" sz="800" dirty="0"/>
          </a:p>
          <a:p>
            <a:pPr>
              <a:defRPr/>
            </a:pPr>
            <a:r>
              <a:rPr lang="en-AU" sz="2200" b="1" dirty="0" smtClean="0"/>
              <a:t>QLD:</a:t>
            </a:r>
          </a:p>
          <a:p>
            <a:pPr>
              <a:defRPr/>
            </a:pPr>
            <a:r>
              <a:rPr lang="en-AU" sz="2200" dirty="0" smtClean="0"/>
              <a:t>Townsville</a:t>
            </a:r>
            <a:endParaRPr lang="en-AU" sz="2200" dirty="0"/>
          </a:p>
          <a:p>
            <a:pPr>
              <a:defRPr/>
            </a:pP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071" y="1484784"/>
            <a:ext cx="4658305" cy="4581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79512" y="6460218"/>
            <a:ext cx="6480720" cy="276999"/>
          </a:xfrm>
          <a:prstGeom prst="rect">
            <a:avLst/>
          </a:prstGeom>
        </p:spPr>
        <p:txBody>
          <a:bodyPr wrap="square">
            <a:spAutoFit/>
          </a:bodyPr>
          <a:lstStyle/>
          <a:p>
            <a:r>
              <a:rPr lang="en-AU" sz="1200" dirty="0">
                <a:hlinkClick r:id="rId3"/>
              </a:rPr>
              <a:t>http://www.nbnco.com.au/our-network/index.html</a:t>
            </a:r>
            <a:endParaRPr lang="en-AU" sz="1200" dirty="0"/>
          </a:p>
        </p:txBody>
      </p:sp>
    </p:spTree>
    <p:extLst>
      <p:ext uri="{BB962C8B-B14F-4D97-AF65-F5344CB8AC3E}">
        <p14:creationId xmlns:p14="http://schemas.microsoft.com/office/powerpoint/2010/main" val="3286224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36" y="-27384"/>
            <a:ext cx="9473129"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004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2">
  <a:themeElements>
    <a:clrScheme name="NVETELS">
      <a:dk1>
        <a:sysClr val="windowText" lastClr="000000"/>
      </a:dk1>
      <a:lt1>
        <a:sysClr val="window" lastClr="FFFFFF"/>
      </a:lt1>
      <a:dk2>
        <a:srgbClr val="1F497D"/>
      </a:dk2>
      <a:lt2>
        <a:srgbClr val="EDEAEA"/>
      </a:lt2>
      <a:accent1>
        <a:srgbClr val="4F81BD"/>
      </a:accent1>
      <a:accent2>
        <a:srgbClr val="213065"/>
      </a:accent2>
      <a:accent3>
        <a:srgbClr val="FF8000"/>
      </a:accent3>
      <a:accent4>
        <a:srgbClr val="FFB765"/>
      </a:accent4>
      <a:accent5>
        <a:srgbClr val="2F479A"/>
      </a:accent5>
      <a:accent6>
        <a:srgbClr val="F79646"/>
      </a:accent6>
      <a:hlink>
        <a:srgbClr val="004080"/>
      </a:hlink>
      <a:folHlink>
        <a:srgbClr val="9B9C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760</TotalTime>
  <Words>1015</Words>
  <Application>Microsoft Office PowerPoint</Application>
  <PresentationFormat>On-screen Show (4:3)</PresentationFormat>
  <Paragraphs>210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Presentation2</vt:lpstr>
      <vt:lpstr>Welcome National Broadband Network (NBN) E-Learning Program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TVET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andrea.wallace</dc:creator>
  <cp:lastModifiedBy>Forsyth</cp:lastModifiedBy>
  <cp:revision>34</cp:revision>
  <dcterms:created xsi:type="dcterms:W3CDTF">2011-10-04T01:20:50Z</dcterms:created>
  <dcterms:modified xsi:type="dcterms:W3CDTF">2011-10-26T22:45:22Z</dcterms:modified>
</cp:coreProperties>
</file>